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UI/images/Icon_Seitenzahlen.png" ContentType="image/.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60a1fc4d8e93496c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9"/>
    <p:sldMasterId id="2147483667" r:id="rId30"/>
  </p:sldMasterIdLst>
  <p:notesMasterIdLst>
    <p:notesMasterId r:id="rId43"/>
  </p:notesMasterIdLst>
  <p:handoutMasterIdLst>
    <p:handoutMasterId r:id="rId44"/>
  </p:handoutMasterIdLst>
  <p:sldIdLst>
    <p:sldId id="256" r:id="rId31"/>
    <p:sldId id="276" r:id="rId32"/>
    <p:sldId id="275" r:id="rId33"/>
    <p:sldId id="293" r:id="rId34"/>
    <p:sldId id="294" r:id="rId35"/>
    <p:sldId id="283" r:id="rId36"/>
    <p:sldId id="339" r:id="rId37"/>
    <p:sldId id="313" r:id="rId38"/>
    <p:sldId id="311" r:id="rId39"/>
    <p:sldId id="312" r:id="rId40"/>
    <p:sldId id="325" r:id="rId41"/>
    <p:sldId id="326" r:id="rId4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5A25593-3F39-451F-89B6-4B3E41E7CD4F}">
          <p14:sldIdLst>
            <p14:sldId id="256"/>
            <p14:sldId id="276"/>
            <p14:sldId id="275"/>
            <p14:sldId id="293"/>
            <p14:sldId id="294"/>
            <p14:sldId id="283"/>
            <p14:sldId id="339"/>
            <p14:sldId id="313"/>
            <p14:sldId id="311"/>
            <p14:sldId id="312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818" userDrawn="1">
          <p15:clr>
            <a:srgbClr val="A4A3A4"/>
          </p15:clr>
        </p15:guide>
        <p15:guide id="5" orient="horz" pos="36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6699" autoAdjust="0"/>
  </p:normalViewPr>
  <p:slideViewPr>
    <p:cSldViewPr snapToGrid="0" showGuides="1">
      <p:cViewPr varScale="1">
        <p:scale>
          <a:sx n="105" d="100"/>
          <a:sy n="105" d="100"/>
        </p:scale>
        <p:origin x="138" y="162"/>
      </p:cViewPr>
      <p:guideLst>
        <p:guide orient="horz" pos="913"/>
        <p:guide pos="461"/>
        <p:guide pos="3840"/>
        <p:guide orient="horz" pos="2818"/>
        <p:guide orient="horz" pos="36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9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C6353-8448-4F8D-831C-26C6FEDC81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53A540-ADFF-4F3B-84B8-797E4BE62F73}">
      <dgm:prSet phldrT="[Text]"/>
      <dgm:spPr/>
      <dgm:t>
        <a:bodyPr/>
        <a:lstStyle/>
        <a:p>
          <a:r>
            <a:rPr lang="de-DE" dirty="0" smtClean="0"/>
            <a:t>UN</a:t>
          </a:r>
          <a:endParaRPr lang="de-DE" dirty="0"/>
        </a:p>
      </dgm:t>
    </dgm:pt>
    <dgm:pt modelId="{104CDAB8-0783-4EDE-B5F5-522A5994486A}" type="parTrans" cxnId="{EED953EB-69D2-4A81-9D88-B70CC3DFD100}">
      <dgm:prSet/>
      <dgm:spPr/>
      <dgm:t>
        <a:bodyPr/>
        <a:lstStyle/>
        <a:p>
          <a:endParaRPr lang="de-DE"/>
        </a:p>
      </dgm:t>
    </dgm:pt>
    <dgm:pt modelId="{A2F3E9D7-8A73-4CB7-9778-2C6D5EFE5E89}" type="sibTrans" cxnId="{EED953EB-69D2-4A81-9D88-B70CC3DFD100}">
      <dgm:prSet/>
      <dgm:spPr/>
      <dgm:t>
        <a:bodyPr/>
        <a:lstStyle/>
        <a:p>
          <a:endParaRPr lang="de-DE"/>
        </a:p>
      </dgm:t>
    </dgm:pt>
    <dgm:pt modelId="{2EBFD9A8-0C7C-4BC3-9D5F-D96DB87B5833}">
      <dgm:prSet phldrT="[Text]" custT="1"/>
      <dgm:spPr/>
      <dgm:t>
        <a:bodyPr/>
        <a:lstStyle/>
        <a:p>
          <a:r>
            <a:rPr lang="de-DE" sz="1800" dirty="0" smtClean="0"/>
            <a:t>Beschluss der UN-Generalversammlung zu den Rechten von Menschen mit Behinderungen (2008)</a:t>
          </a:r>
          <a:endParaRPr lang="de-DE" sz="1800" dirty="0"/>
        </a:p>
      </dgm:t>
    </dgm:pt>
    <dgm:pt modelId="{C19260EF-3E9A-4F55-B24D-1A24189B06FD}" type="parTrans" cxnId="{07C6297A-2BA1-47DB-AB07-0095336AFB03}">
      <dgm:prSet/>
      <dgm:spPr/>
      <dgm:t>
        <a:bodyPr/>
        <a:lstStyle/>
        <a:p>
          <a:endParaRPr lang="de-DE"/>
        </a:p>
      </dgm:t>
    </dgm:pt>
    <dgm:pt modelId="{B1456811-3637-4459-AEB5-CE0B3CE37131}" type="sibTrans" cxnId="{07C6297A-2BA1-47DB-AB07-0095336AFB03}">
      <dgm:prSet/>
      <dgm:spPr/>
      <dgm:t>
        <a:bodyPr/>
        <a:lstStyle/>
        <a:p>
          <a:endParaRPr lang="de-DE"/>
        </a:p>
      </dgm:t>
    </dgm:pt>
    <dgm:pt modelId="{20B508E5-9EF9-4229-84B3-BFFA5386B1A1}">
      <dgm:prSet phldrT="[Text]"/>
      <dgm:spPr/>
      <dgm:t>
        <a:bodyPr/>
        <a:lstStyle/>
        <a:p>
          <a:r>
            <a:rPr lang="de-DE" dirty="0" smtClean="0"/>
            <a:t>Bund</a:t>
          </a:r>
          <a:endParaRPr lang="de-DE" dirty="0"/>
        </a:p>
      </dgm:t>
    </dgm:pt>
    <dgm:pt modelId="{216FDF1C-5F27-4401-9D75-69A5BFDE1476}" type="parTrans" cxnId="{DF8B9546-2A43-48A1-A204-7E9130EAB540}">
      <dgm:prSet/>
      <dgm:spPr/>
      <dgm:t>
        <a:bodyPr/>
        <a:lstStyle/>
        <a:p>
          <a:endParaRPr lang="de-DE"/>
        </a:p>
      </dgm:t>
    </dgm:pt>
    <dgm:pt modelId="{32C9E3D3-1F51-4745-AC06-A80B1E845515}" type="sibTrans" cxnId="{DF8B9546-2A43-48A1-A204-7E9130EAB540}">
      <dgm:prSet/>
      <dgm:spPr/>
      <dgm:t>
        <a:bodyPr/>
        <a:lstStyle/>
        <a:p>
          <a:endParaRPr lang="de-DE"/>
        </a:p>
      </dgm:t>
    </dgm:pt>
    <dgm:pt modelId="{E8A25A27-C0FC-4FA7-B505-0B302F6EC19B}">
      <dgm:prSet phldrT="[Text]" custT="1"/>
      <dgm:spPr/>
      <dgm:t>
        <a:bodyPr/>
        <a:lstStyle/>
        <a:p>
          <a:r>
            <a:rPr lang="de-DE" sz="1800" dirty="0" smtClean="0"/>
            <a:t>Gesetz zur Gleichstellung behinderter Menschen (BGG)</a:t>
          </a:r>
          <a:endParaRPr lang="de-DE" sz="1800" dirty="0"/>
        </a:p>
      </dgm:t>
    </dgm:pt>
    <dgm:pt modelId="{8B8F0AD2-FE57-48FA-8795-54D85B9681D3}" type="parTrans" cxnId="{4958ADCB-10D1-41A5-AC37-3BB3792998E5}">
      <dgm:prSet/>
      <dgm:spPr/>
      <dgm:t>
        <a:bodyPr/>
        <a:lstStyle/>
        <a:p>
          <a:endParaRPr lang="de-DE"/>
        </a:p>
      </dgm:t>
    </dgm:pt>
    <dgm:pt modelId="{CF4EFFCC-C34C-45A4-8641-5D8448C242FF}" type="sibTrans" cxnId="{4958ADCB-10D1-41A5-AC37-3BB3792998E5}">
      <dgm:prSet/>
      <dgm:spPr/>
      <dgm:t>
        <a:bodyPr/>
        <a:lstStyle/>
        <a:p>
          <a:endParaRPr lang="de-DE"/>
        </a:p>
      </dgm:t>
    </dgm:pt>
    <dgm:pt modelId="{8DECCBA0-E66C-4C85-8D1E-D80C18613F6F}">
      <dgm:prSet phldrT="[Text]"/>
      <dgm:spPr/>
      <dgm:t>
        <a:bodyPr/>
        <a:lstStyle/>
        <a:p>
          <a:r>
            <a:rPr lang="de-DE" dirty="0" smtClean="0"/>
            <a:t>Land</a:t>
          </a:r>
          <a:endParaRPr lang="de-DE" dirty="0"/>
        </a:p>
      </dgm:t>
    </dgm:pt>
    <dgm:pt modelId="{BF87EA42-5384-4A90-99D4-2463842E9478}" type="parTrans" cxnId="{ED681696-70D6-4DA1-9640-40DE16EDAD8C}">
      <dgm:prSet/>
      <dgm:spPr/>
      <dgm:t>
        <a:bodyPr/>
        <a:lstStyle/>
        <a:p>
          <a:endParaRPr lang="de-DE"/>
        </a:p>
      </dgm:t>
    </dgm:pt>
    <dgm:pt modelId="{DC5DD3B1-17F3-4543-8FC2-BE062D2740AF}" type="sibTrans" cxnId="{ED681696-70D6-4DA1-9640-40DE16EDAD8C}">
      <dgm:prSet/>
      <dgm:spPr/>
      <dgm:t>
        <a:bodyPr/>
        <a:lstStyle/>
        <a:p>
          <a:endParaRPr lang="de-DE"/>
        </a:p>
      </dgm:t>
    </dgm:pt>
    <dgm:pt modelId="{6D657EBC-EF4E-49F7-94AF-511876942419}">
      <dgm:prSet phldrT="[Text]" custT="1"/>
      <dgm:spPr/>
      <dgm:t>
        <a:bodyPr/>
        <a:lstStyle/>
        <a:p>
          <a:r>
            <a:rPr lang="de-DE" sz="1800" dirty="0" smtClean="0"/>
            <a:t>Landesgleichstellungsgesetze der Bundesländer (LGG)</a:t>
          </a:r>
          <a:endParaRPr lang="de-DE" sz="1800" dirty="0"/>
        </a:p>
      </dgm:t>
    </dgm:pt>
    <dgm:pt modelId="{8D8FA760-75A5-4F15-805C-A31C707A624B}" type="parTrans" cxnId="{AF23E401-FD59-4315-8670-C28CDCEF8F33}">
      <dgm:prSet/>
      <dgm:spPr/>
      <dgm:t>
        <a:bodyPr/>
        <a:lstStyle/>
        <a:p>
          <a:endParaRPr lang="de-DE"/>
        </a:p>
      </dgm:t>
    </dgm:pt>
    <dgm:pt modelId="{5FEB1D4C-2D5A-4725-B0CC-18253233A281}" type="sibTrans" cxnId="{AF23E401-FD59-4315-8670-C28CDCEF8F33}">
      <dgm:prSet/>
      <dgm:spPr/>
      <dgm:t>
        <a:bodyPr/>
        <a:lstStyle/>
        <a:p>
          <a:endParaRPr lang="de-DE"/>
        </a:p>
      </dgm:t>
    </dgm:pt>
    <dgm:pt modelId="{8F9193FE-B21A-4F5E-96D8-59200BE7B592}">
      <dgm:prSet/>
      <dgm:spPr/>
      <dgm:t>
        <a:bodyPr/>
        <a:lstStyle/>
        <a:p>
          <a:r>
            <a:rPr lang="de-DE" dirty="0" smtClean="0"/>
            <a:t>Bund</a:t>
          </a:r>
          <a:endParaRPr lang="de-DE" dirty="0"/>
        </a:p>
      </dgm:t>
    </dgm:pt>
    <dgm:pt modelId="{99BC1257-E571-4A59-AECD-DD6FF2A0E0A9}" type="parTrans" cxnId="{9852F34F-2F5C-4392-97F7-A16EB42BE2DA}">
      <dgm:prSet/>
      <dgm:spPr/>
      <dgm:t>
        <a:bodyPr/>
        <a:lstStyle/>
        <a:p>
          <a:endParaRPr lang="de-DE"/>
        </a:p>
      </dgm:t>
    </dgm:pt>
    <dgm:pt modelId="{1FA820E2-3246-4C19-9E67-8DFD22BADEF2}" type="sibTrans" cxnId="{9852F34F-2F5C-4392-97F7-A16EB42BE2DA}">
      <dgm:prSet/>
      <dgm:spPr/>
      <dgm:t>
        <a:bodyPr/>
        <a:lstStyle/>
        <a:p>
          <a:endParaRPr lang="de-DE"/>
        </a:p>
      </dgm:t>
    </dgm:pt>
    <dgm:pt modelId="{05593664-F344-453F-B2B6-6D135B608210}">
      <dgm:prSet/>
      <dgm:spPr/>
      <dgm:t>
        <a:bodyPr/>
        <a:lstStyle/>
        <a:p>
          <a:r>
            <a:rPr lang="de-DE" dirty="0" smtClean="0"/>
            <a:t>Land</a:t>
          </a:r>
          <a:endParaRPr lang="de-DE" dirty="0"/>
        </a:p>
      </dgm:t>
    </dgm:pt>
    <dgm:pt modelId="{B54A605D-1BCC-46AC-B105-5E7238C68C2D}" type="parTrans" cxnId="{BD832FBE-57E4-488E-80E7-0A12282C7BD9}">
      <dgm:prSet/>
      <dgm:spPr/>
      <dgm:t>
        <a:bodyPr/>
        <a:lstStyle/>
        <a:p>
          <a:endParaRPr lang="de-DE"/>
        </a:p>
      </dgm:t>
    </dgm:pt>
    <dgm:pt modelId="{F1EE0D86-2A1D-4576-BB15-7819814858D8}" type="sibTrans" cxnId="{BD832FBE-57E4-488E-80E7-0A12282C7BD9}">
      <dgm:prSet/>
      <dgm:spPr/>
      <dgm:t>
        <a:bodyPr/>
        <a:lstStyle/>
        <a:p>
          <a:endParaRPr lang="de-DE"/>
        </a:p>
      </dgm:t>
    </dgm:pt>
    <dgm:pt modelId="{E10221B3-39E3-44C0-97F1-221ED1B1ADED}">
      <dgm:prSet custT="1"/>
      <dgm:spPr/>
      <dgm:t>
        <a:bodyPr/>
        <a:lstStyle/>
        <a:p>
          <a:r>
            <a:rPr lang="de-DE" sz="1800" dirty="0" smtClean="0"/>
            <a:t>Musterbauordnung des Bundes (MBO) § 50</a:t>
          </a:r>
          <a:endParaRPr lang="de-DE" sz="1800" dirty="0"/>
        </a:p>
      </dgm:t>
    </dgm:pt>
    <dgm:pt modelId="{CD1165C3-D42A-472E-A96E-86B282F0FD93}" type="parTrans" cxnId="{DC9ABCD9-3833-414D-BBE0-726CD9EA3B94}">
      <dgm:prSet/>
      <dgm:spPr/>
      <dgm:t>
        <a:bodyPr/>
        <a:lstStyle/>
        <a:p>
          <a:endParaRPr lang="de-DE"/>
        </a:p>
      </dgm:t>
    </dgm:pt>
    <dgm:pt modelId="{FEC29333-29EE-4D0E-81ED-989C3DB2F6CB}" type="sibTrans" cxnId="{DC9ABCD9-3833-414D-BBE0-726CD9EA3B94}">
      <dgm:prSet/>
      <dgm:spPr/>
      <dgm:t>
        <a:bodyPr/>
        <a:lstStyle/>
        <a:p>
          <a:endParaRPr lang="de-DE"/>
        </a:p>
      </dgm:t>
    </dgm:pt>
    <dgm:pt modelId="{946CEDF5-4F0E-43F9-A3B3-B83CB788CFBD}">
      <dgm:prSet custT="1"/>
      <dgm:spPr/>
      <dgm:t>
        <a:bodyPr/>
        <a:lstStyle/>
        <a:p>
          <a:r>
            <a:rPr lang="de-DE" sz="1800" dirty="0" smtClean="0"/>
            <a:t>Landesbauordnungen der Bundesländer (LBO)</a:t>
          </a:r>
          <a:endParaRPr lang="de-DE" sz="1800" dirty="0"/>
        </a:p>
      </dgm:t>
    </dgm:pt>
    <dgm:pt modelId="{27E4CAA4-639A-4AB5-B0E7-8B87BC777FCE}" type="parTrans" cxnId="{AB559819-FAD7-48F6-A1F3-E8961F05DF83}">
      <dgm:prSet/>
      <dgm:spPr/>
      <dgm:t>
        <a:bodyPr/>
        <a:lstStyle/>
        <a:p>
          <a:endParaRPr lang="de-DE"/>
        </a:p>
      </dgm:t>
    </dgm:pt>
    <dgm:pt modelId="{FA1D7421-322E-46DA-9DC3-559CFDB71CDB}" type="sibTrans" cxnId="{AB559819-FAD7-48F6-A1F3-E8961F05DF83}">
      <dgm:prSet/>
      <dgm:spPr/>
      <dgm:t>
        <a:bodyPr/>
        <a:lstStyle/>
        <a:p>
          <a:endParaRPr lang="de-DE"/>
        </a:p>
      </dgm:t>
    </dgm:pt>
    <dgm:pt modelId="{FEE76959-B5EC-4AAD-96EE-E0312528D860}">
      <dgm:prSet/>
      <dgm:spPr/>
      <dgm:t>
        <a:bodyPr/>
        <a:lstStyle/>
        <a:p>
          <a:r>
            <a:rPr lang="de-DE" dirty="0" smtClean="0"/>
            <a:t>Norm</a:t>
          </a:r>
          <a:endParaRPr lang="de-DE" dirty="0"/>
        </a:p>
      </dgm:t>
    </dgm:pt>
    <dgm:pt modelId="{E594017F-BE5B-4904-B3CF-D9E0D8C3B860}" type="parTrans" cxnId="{086FD423-7DB5-4F01-A424-1E3D2CFB930A}">
      <dgm:prSet/>
      <dgm:spPr/>
      <dgm:t>
        <a:bodyPr/>
        <a:lstStyle/>
        <a:p>
          <a:endParaRPr lang="de-DE"/>
        </a:p>
      </dgm:t>
    </dgm:pt>
    <dgm:pt modelId="{B69B28C8-5C3F-4AF4-A51F-E8B174FEF8A9}" type="sibTrans" cxnId="{086FD423-7DB5-4F01-A424-1E3D2CFB930A}">
      <dgm:prSet/>
      <dgm:spPr/>
      <dgm:t>
        <a:bodyPr/>
        <a:lstStyle/>
        <a:p>
          <a:endParaRPr lang="de-DE"/>
        </a:p>
      </dgm:t>
    </dgm:pt>
    <dgm:pt modelId="{B86ACE8E-8BEF-45AA-BCB7-B1DF1E84D3D0}">
      <dgm:prSet custT="1"/>
      <dgm:spPr/>
      <dgm:t>
        <a:bodyPr/>
        <a:lstStyle/>
        <a:p>
          <a:r>
            <a:rPr lang="de-DE" sz="1800" dirty="0" smtClean="0"/>
            <a:t>DIN 18040-1 Barrierefreies Bauen – Planungsgrundlagen – Teil 1: Öffentlich zugängliche Gebäude</a:t>
          </a:r>
          <a:endParaRPr lang="de-DE" sz="1800" dirty="0"/>
        </a:p>
      </dgm:t>
    </dgm:pt>
    <dgm:pt modelId="{DF8EE17D-141F-492D-9262-AF42B735BFE6}" type="parTrans" cxnId="{07266B12-67D4-40E9-8AE0-19E5EA7A8C94}">
      <dgm:prSet/>
      <dgm:spPr/>
      <dgm:t>
        <a:bodyPr/>
        <a:lstStyle/>
        <a:p>
          <a:endParaRPr lang="de-DE"/>
        </a:p>
      </dgm:t>
    </dgm:pt>
    <dgm:pt modelId="{8100D040-EB50-462F-8170-B4B8711EAD12}" type="sibTrans" cxnId="{07266B12-67D4-40E9-8AE0-19E5EA7A8C94}">
      <dgm:prSet/>
      <dgm:spPr/>
      <dgm:t>
        <a:bodyPr/>
        <a:lstStyle/>
        <a:p>
          <a:endParaRPr lang="de-DE"/>
        </a:p>
      </dgm:t>
    </dgm:pt>
    <dgm:pt modelId="{4F75CE7A-EA72-4166-BEC3-BF12D0E85936}" type="pres">
      <dgm:prSet presAssocID="{E8BC6353-8448-4F8D-831C-26C6FEDC81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186ECEB-48AF-4A8C-BE39-ABD446E2EBC6}" type="pres">
      <dgm:prSet presAssocID="{1553A540-ADFF-4F3B-84B8-797E4BE62F73}" presName="composite" presStyleCnt="0"/>
      <dgm:spPr/>
    </dgm:pt>
    <dgm:pt modelId="{81238A99-610B-406A-80BE-8949CF356C5A}" type="pres">
      <dgm:prSet presAssocID="{1553A540-ADFF-4F3B-84B8-797E4BE62F7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AFB66A-72CE-4BB6-8597-3682F8B3DEBF}" type="pres">
      <dgm:prSet presAssocID="{1553A540-ADFF-4F3B-84B8-797E4BE62F7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F5AE76-D541-493E-A8B0-FC13281783E2}" type="pres">
      <dgm:prSet presAssocID="{A2F3E9D7-8A73-4CB7-9778-2C6D5EFE5E89}" presName="sp" presStyleCnt="0"/>
      <dgm:spPr/>
    </dgm:pt>
    <dgm:pt modelId="{250B5E00-CF6C-4D87-A374-D7F33D4EDCEB}" type="pres">
      <dgm:prSet presAssocID="{20B508E5-9EF9-4229-84B3-BFFA5386B1A1}" presName="composite" presStyleCnt="0"/>
      <dgm:spPr/>
    </dgm:pt>
    <dgm:pt modelId="{BE16774F-36FC-4B2E-8757-3B7C1E65C369}" type="pres">
      <dgm:prSet presAssocID="{20B508E5-9EF9-4229-84B3-BFFA5386B1A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04E653-3A94-40B1-827B-233B4ACFB83C}" type="pres">
      <dgm:prSet presAssocID="{20B508E5-9EF9-4229-84B3-BFFA5386B1A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5CBE89-8310-4857-94CE-4D32690A6FF9}" type="pres">
      <dgm:prSet presAssocID="{32C9E3D3-1F51-4745-AC06-A80B1E845515}" presName="sp" presStyleCnt="0"/>
      <dgm:spPr/>
    </dgm:pt>
    <dgm:pt modelId="{A0C6E823-24CF-4D13-80CE-8799F2235437}" type="pres">
      <dgm:prSet presAssocID="{8DECCBA0-E66C-4C85-8D1E-D80C18613F6F}" presName="composite" presStyleCnt="0"/>
      <dgm:spPr/>
    </dgm:pt>
    <dgm:pt modelId="{8F6BF327-AAE0-437D-8737-26F502AF0D28}" type="pres">
      <dgm:prSet presAssocID="{8DECCBA0-E66C-4C85-8D1E-D80C18613F6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62859F-CD23-4DE5-80F5-D5831FE2A7DD}" type="pres">
      <dgm:prSet presAssocID="{8DECCBA0-E66C-4C85-8D1E-D80C18613F6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E613FD-DCC7-4F71-98C5-A7B9A2320ACD}" type="pres">
      <dgm:prSet presAssocID="{DC5DD3B1-17F3-4543-8FC2-BE062D2740AF}" presName="sp" presStyleCnt="0"/>
      <dgm:spPr/>
    </dgm:pt>
    <dgm:pt modelId="{3C429015-C0A8-49EE-BD0E-F9B2A79EE509}" type="pres">
      <dgm:prSet presAssocID="{8F9193FE-B21A-4F5E-96D8-59200BE7B592}" presName="composite" presStyleCnt="0"/>
      <dgm:spPr/>
    </dgm:pt>
    <dgm:pt modelId="{6D35CAE7-7295-4762-B1C9-E19746207462}" type="pres">
      <dgm:prSet presAssocID="{8F9193FE-B21A-4F5E-96D8-59200BE7B59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4CCABA-96CF-41DE-996C-D4464AD0B487}" type="pres">
      <dgm:prSet presAssocID="{8F9193FE-B21A-4F5E-96D8-59200BE7B59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A655E5-7D20-4148-BF63-18A2DD1867B8}" type="pres">
      <dgm:prSet presAssocID="{1FA820E2-3246-4C19-9E67-8DFD22BADEF2}" presName="sp" presStyleCnt="0"/>
      <dgm:spPr/>
    </dgm:pt>
    <dgm:pt modelId="{6C762D91-A7F1-4CEB-BF2A-AD2A5E0598A0}" type="pres">
      <dgm:prSet presAssocID="{05593664-F344-453F-B2B6-6D135B608210}" presName="composite" presStyleCnt="0"/>
      <dgm:spPr/>
    </dgm:pt>
    <dgm:pt modelId="{C6C39C00-671C-4ECB-800B-57ADC70618E0}" type="pres">
      <dgm:prSet presAssocID="{05593664-F344-453F-B2B6-6D135B60821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1CF7BE-AE1F-4C62-97F2-6EBC02EE282B}" type="pres">
      <dgm:prSet presAssocID="{05593664-F344-453F-B2B6-6D135B60821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245989-00E0-479C-90B4-CBC0AD3A0FDE}" type="pres">
      <dgm:prSet presAssocID="{F1EE0D86-2A1D-4576-BB15-7819814858D8}" presName="sp" presStyleCnt="0"/>
      <dgm:spPr/>
    </dgm:pt>
    <dgm:pt modelId="{ADB12961-9C33-442D-BDC8-9C278CF0BA8B}" type="pres">
      <dgm:prSet presAssocID="{FEE76959-B5EC-4AAD-96EE-E0312528D860}" presName="composite" presStyleCnt="0"/>
      <dgm:spPr/>
    </dgm:pt>
    <dgm:pt modelId="{6C4054DA-7883-4041-A5F2-007A2DB2AB12}" type="pres">
      <dgm:prSet presAssocID="{FEE76959-B5EC-4AAD-96EE-E0312528D86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B7E2DB-D19E-490B-8BD6-0E03C9EC00B3}" type="pres">
      <dgm:prSet presAssocID="{FEE76959-B5EC-4AAD-96EE-E0312528D86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9DE94D-C5F3-4FE8-BA5F-337F075826CC}" type="presOf" srcId="{1553A540-ADFF-4F3B-84B8-797E4BE62F73}" destId="{81238A99-610B-406A-80BE-8949CF356C5A}" srcOrd="0" destOrd="0" presId="urn:microsoft.com/office/officeart/2005/8/layout/chevron2"/>
    <dgm:cxn modelId="{D8F4572B-802E-4488-BAC8-225EEAEA033D}" type="presOf" srcId="{20B508E5-9EF9-4229-84B3-BFFA5386B1A1}" destId="{BE16774F-36FC-4B2E-8757-3B7C1E65C369}" srcOrd="0" destOrd="0" presId="urn:microsoft.com/office/officeart/2005/8/layout/chevron2"/>
    <dgm:cxn modelId="{BD832FBE-57E4-488E-80E7-0A12282C7BD9}" srcId="{E8BC6353-8448-4F8D-831C-26C6FEDC81D9}" destId="{05593664-F344-453F-B2B6-6D135B608210}" srcOrd="4" destOrd="0" parTransId="{B54A605D-1BCC-46AC-B105-5E7238C68C2D}" sibTransId="{F1EE0D86-2A1D-4576-BB15-7819814858D8}"/>
    <dgm:cxn modelId="{086FD423-7DB5-4F01-A424-1E3D2CFB930A}" srcId="{E8BC6353-8448-4F8D-831C-26C6FEDC81D9}" destId="{FEE76959-B5EC-4AAD-96EE-E0312528D860}" srcOrd="5" destOrd="0" parTransId="{E594017F-BE5B-4904-B3CF-D9E0D8C3B860}" sibTransId="{B69B28C8-5C3F-4AF4-A51F-E8B174FEF8A9}"/>
    <dgm:cxn modelId="{DC9ABCD9-3833-414D-BBE0-726CD9EA3B94}" srcId="{8F9193FE-B21A-4F5E-96D8-59200BE7B592}" destId="{E10221B3-39E3-44C0-97F1-221ED1B1ADED}" srcOrd="0" destOrd="0" parTransId="{CD1165C3-D42A-472E-A96E-86B282F0FD93}" sibTransId="{FEC29333-29EE-4D0E-81ED-989C3DB2F6CB}"/>
    <dgm:cxn modelId="{EED953EB-69D2-4A81-9D88-B70CC3DFD100}" srcId="{E8BC6353-8448-4F8D-831C-26C6FEDC81D9}" destId="{1553A540-ADFF-4F3B-84B8-797E4BE62F73}" srcOrd="0" destOrd="0" parTransId="{104CDAB8-0783-4EDE-B5F5-522A5994486A}" sibTransId="{A2F3E9D7-8A73-4CB7-9778-2C6D5EFE5E89}"/>
    <dgm:cxn modelId="{57EABC62-6CE7-4F64-9BB3-24C02CD69242}" type="presOf" srcId="{8F9193FE-B21A-4F5E-96D8-59200BE7B592}" destId="{6D35CAE7-7295-4762-B1C9-E19746207462}" srcOrd="0" destOrd="0" presId="urn:microsoft.com/office/officeart/2005/8/layout/chevron2"/>
    <dgm:cxn modelId="{3C920856-97F1-47C4-A159-D361C21EDFF0}" type="presOf" srcId="{FEE76959-B5EC-4AAD-96EE-E0312528D860}" destId="{6C4054DA-7883-4041-A5F2-007A2DB2AB12}" srcOrd="0" destOrd="0" presId="urn:microsoft.com/office/officeart/2005/8/layout/chevron2"/>
    <dgm:cxn modelId="{497DBEE7-A8AB-4659-8B8A-8C86572E8FC1}" type="presOf" srcId="{6D657EBC-EF4E-49F7-94AF-511876942419}" destId="{EE62859F-CD23-4DE5-80F5-D5831FE2A7DD}" srcOrd="0" destOrd="0" presId="urn:microsoft.com/office/officeart/2005/8/layout/chevron2"/>
    <dgm:cxn modelId="{A358A2A1-F72B-424C-8132-543A0886FA71}" type="presOf" srcId="{8DECCBA0-E66C-4C85-8D1E-D80C18613F6F}" destId="{8F6BF327-AAE0-437D-8737-26F502AF0D28}" srcOrd="0" destOrd="0" presId="urn:microsoft.com/office/officeart/2005/8/layout/chevron2"/>
    <dgm:cxn modelId="{DF8B9546-2A43-48A1-A204-7E9130EAB540}" srcId="{E8BC6353-8448-4F8D-831C-26C6FEDC81D9}" destId="{20B508E5-9EF9-4229-84B3-BFFA5386B1A1}" srcOrd="1" destOrd="0" parTransId="{216FDF1C-5F27-4401-9D75-69A5BFDE1476}" sibTransId="{32C9E3D3-1F51-4745-AC06-A80B1E845515}"/>
    <dgm:cxn modelId="{37F9E7D4-7885-476E-A92C-FF5614798815}" type="presOf" srcId="{E8A25A27-C0FC-4FA7-B505-0B302F6EC19B}" destId="{B604E653-3A94-40B1-827B-233B4ACFB83C}" srcOrd="0" destOrd="0" presId="urn:microsoft.com/office/officeart/2005/8/layout/chevron2"/>
    <dgm:cxn modelId="{07266B12-67D4-40E9-8AE0-19E5EA7A8C94}" srcId="{FEE76959-B5EC-4AAD-96EE-E0312528D860}" destId="{B86ACE8E-8BEF-45AA-BCB7-B1DF1E84D3D0}" srcOrd="0" destOrd="0" parTransId="{DF8EE17D-141F-492D-9262-AF42B735BFE6}" sibTransId="{8100D040-EB50-462F-8170-B4B8711EAD12}"/>
    <dgm:cxn modelId="{ED681696-70D6-4DA1-9640-40DE16EDAD8C}" srcId="{E8BC6353-8448-4F8D-831C-26C6FEDC81D9}" destId="{8DECCBA0-E66C-4C85-8D1E-D80C18613F6F}" srcOrd="2" destOrd="0" parTransId="{BF87EA42-5384-4A90-99D4-2463842E9478}" sibTransId="{DC5DD3B1-17F3-4543-8FC2-BE062D2740AF}"/>
    <dgm:cxn modelId="{F9E90A50-1522-4D52-B14D-407AD95011BD}" type="presOf" srcId="{B86ACE8E-8BEF-45AA-BCB7-B1DF1E84D3D0}" destId="{00B7E2DB-D19E-490B-8BD6-0E03C9EC00B3}" srcOrd="0" destOrd="0" presId="urn:microsoft.com/office/officeart/2005/8/layout/chevron2"/>
    <dgm:cxn modelId="{AF23E401-FD59-4315-8670-C28CDCEF8F33}" srcId="{8DECCBA0-E66C-4C85-8D1E-D80C18613F6F}" destId="{6D657EBC-EF4E-49F7-94AF-511876942419}" srcOrd="0" destOrd="0" parTransId="{8D8FA760-75A5-4F15-805C-A31C707A624B}" sibTransId="{5FEB1D4C-2D5A-4725-B0CC-18253233A281}"/>
    <dgm:cxn modelId="{0FAFA238-37CB-443C-9AB9-466CFFDE1DE4}" type="presOf" srcId="{E10221B3-39E3-44C0-97F1-221ED1B1ADED}" destId="{724CCABA-96CF-41DE-996C-D4464AD0B487}" srcOrd="0" destOrd="0" presId="urn:microsoft.com/office/officeart/2005/8/layout/chevron2"/>
    <dgm:cxn modelId="{5666D89B-DB42-43E6-B00C-7BC1653A1FB0}" type="presOf" srcId="{E8BC6353-8448-4F8D-831C-26C6FEDC81D9}" destId="{4F75CE7A-EA72-4166-BEC3-BF12D0E85936}" srcOrd="0" destOrd="0" presId="urn:microsoft.com/office/officeart/2005/8/layout/chevron2"/>
    <dgm:cxn modelId="{07C6297A-2BA1-47DB-AB07-0095336AFB03}" srcId="{1553A540-ADFF-4F3B-84B8-797E4BE62F73}" destId="{2EBFD9A8-0C7C-4BC3-9D5F-D96DB87B5833}" srcOrd="0" destOrd="0" parTransId="{C19260EF-3E9A-4F55-B24D-1A24189B06FD}" sibTransId="{B1456811-3637-4459-AEB5-CE0B3CE37131}"/>
    <dgm:cxn modelId="{AB559819-FAD7-48F6-A1F3-E8961F05DF83}" srcId="{05593664-F344-453F-B2B6-6D135B608210}" destId="{946CEDF5-4F0E-43F9-A3B3-B83CB788CFBD}" srcOrd="0" destOrd="0" parTransId="{27E4CAA4-639A-4AB5-B0E7-8B87BC777FCE}" sibTransId="{FA1D7421-322E-46DA-9DC3-559CFDB71CDB}"/>
    <dgm:cxn modelId="{667DE2E6-5D48-4F8E-A8B7-683A5081EDA0}" type="presOf" srcId="{946CEDF5-4F0E-43F9-A3B3-B83CB788CFBD}" destId="{E81CF7BE-AE1F-4C62-97F2-6EBC02EE282B}" srcOrd="0" destOrd="0" presId="urn:microsoft.com/office/officeart/2005/8/layout/chevron2"/>
    <dgm:cxn modelId="{C45D765B-BDC2-4D2A-A0FA-350BE817B5DF}" type="presOf" srcId="{2EBFD9A8-0C7C-4BC3-9D5F-D96DB87B5833}" destId="{60AFB66A-72CE-4BB6-8597-3682F8B3DEBF}" srcOrd="0" destOrd="0" presId="urn:microsoft.com/office/officeart/2005/8/layout/chevron2"/>
    <dgm:cxn modelId="{C7DD44C0-1B55-49C2-A975-E2F398ED3F0E}" type="presOf" srcId="{05593664-F344-453F-B2B6-6D135B608210}" destId="{C6C39C00-671C-4ECB-800B-57ADC70618E0}" srcOrd="0" destOrd="0" presId="urn:microsoft.com/office/officeart/2005/8/layout/chevron2"/>
    <dgm:cxn modelId="{9852F34F-2F5C-4392-97F7-A16EB42BE2DA}" srcId="{E8BC6353-8448-4F8D-831C-26C6FEDC81D9}" destId="{8F9193FE-B21A-4F5E-96D8-59200BE7B592}" srcOrd="3" destOrd="0" parTransId="{99BC1257-E571-4A59-AECD-DD6FF2A0E0A9}" sibTransId="{1FA820E2-3246-4C19-9E67-8DFD22BADEF2}"/>
    <dgm:cxn modelId="{4958ADCB-10D1-41A5-AC37-3BB3792998E5}" srcId="{20B508E5-9EF9-4229-84B3-BFFA5386B1A1}" destId="{E8A25A27-C0FC-4FA7-B505-0B302F6EC19B}" srcOrd="0" destOrd="0" parTransId="{8B8F0AD2-FE57-48FA-8795-54D85B9681D3}" sibTransId="{CF4EFFCC-C34C-45A4-8641-5D8448C242FF}"/>
    <dgm:cxn modelId="{5F551F8E-0C1E-4944-962F-5DB703908AB3}" type="presParOf" srcId="{4F75CE7A-EA72-4166-BEC3-BF12D0E85936}" destId="{4186ECEB-48AF-4A8C-BE39-ABD446E2EBC6}" srcOrd="0" destOrd="0" presId="urn:microsoft.com/office/officeart/2005/8/layout/chevron2"/>
    <dgm:cxn modelId="{0AC527EF-56D7-4FAB-B0A8-3AB8FD8B5484}" type="presParOf" srcId="{4186ECEB-48AF-4A8C-BE39-ABD446E2EBC6}" destId="{81238A99-610B-406A-80BE-8949CF356C5A}" srcOrd="0" destOrd="0" presId="urn:microsoft.com/office/officeart/2005/8/layout/chevron2"/>
    <dgm:cxn modelId="{77790C87-DFF0-46AB-836E-772F40B31471}" type="presParOf" srcId="{4186ECEB-48AF-4A8C-BE39-ABD446E2EBC6}" destId="{60AFB66A-72CE-4BB6-8597-3682F8B3DEBF}" srcOrd="1" destOrd="0" presId="urn:microsoft.com/office/officeart/2005/8/layout/chevron2"/>
    <dgm:cxn modelId="{1E38C4BF-CD04-446D-A1E7-1266CE350EA9}" type="presParOf" srcId="{4F75CE7A-EA72-4166-BEC3-BF12D0E85936}" destId="{B8F5AE76-D541-493E-A8B0-FC13281783E2}" srcOrd="1" destOrd="0" presId="urn:microsoft.com/office/officeart/2005/8/layout/chevron2"/>
    <dgm:cxn modelId="{8047492E-9B91-4675-A881-21F50D57A63A}" type="presParOf" srcId="{4F75CE7A-EA72-4166-BEC3-BF12D0E85936}" destId="{250B5E00-CF6C-4D87-A374-D7F33D4EDCEB}" srcOrd="2" destOrd="0" presId="urn:microsoft.com/office/officeart/2005/8/layout/chevron2"/>
    <dgm:cxn modelId="{94018D11-9619-4860-9D64-770629926A11}" type="presParOf" srcId="{250B5E00-CF6C-4D87-A374-D7F33D4EDCEB}" destId="{BE16774F-36FC-4B2E-8757-3B7C1E65C369}" srcOrd="0" destOrd="0" presId="urn:microsoft.com/office/officeart/2005/8/layout/chevron2"/>
    <dgm:cxn modelId="{1FE808B1-FA7E-4EFF-AC27-8AA9D7F1314C}" type="presParOf" srcId="{250B5E00-CF6C-4D87-A374-D7F33D4EDCEB}" destId="{B604E653-3A94-40B1-827B-233B4ACFB83C}" srcOrd="1" destOrd="0" presId="urn:microsoft.com/office/officeart/2005/8/layout/chevron2"/>
    <dgm:cxn modelId="{9245E9D7-15FD-46DA-88E4-2D7AEFD597CB}" type="presParOf" srcId="{4F75CE7A-EA72-4166-BEC3-BF12D0E85936}" destId="{A55CBE89-8310-4857-94CE-4D32690A6FF9}" srcOrd="3" destOrd="0" presId="urn:microsoft.com/office/officeart/2005/8/layout/chevron2"/>
    <dgm:cxn modelId="{ED8E1C8F-46E3-4718-A150-75F8CA78B90E}" type="presParOf" srcId="{4F75CE7A-EA72-4166-BEC3-BF12D0E85936}" destId="{A0C6E823-24CF-4D13-80CE-8799F2235437}" srcOrd="4" destOrd="0" presId="urn:microsoft.com/office/officeart/2005/8/layout/chevron2"/>
    <dgm:cxn modelId="{A499E1E2-0D11-48EB-866C-8AA3A5D96B1C}" type="presParOf" srcId="{A0C6E823-24CF-4D13-80CE-8799F2235437}" destId="{8F6BF327-AAE0-437D-8737-26F502AF0D28}" srcOrd="0" destOrd="0" presId="urn:microsoft.com/office/officeart/2005/8/layout/chevron2"/>
    <dgm:cxn modelId="{82FCB925-DED4-4162-A212-8CF3BC3AC521}" type="presParOf" srcId="{A0C6E823-24CF-4D13-80CE-8799F2235437}" destId="{EE62859F-CD23-4DE5-80F5-D5831FE2A7DD}" srcOrd="1" destOrd="0" presId="urn:microsoft.com/office/officeart/2005/8/layout/chevron2"/>
    <dgm:cxn modelId="{DD36315A-CFCE-47C6-A535-EF896CBB77DB}" type="presParOf" srcId="{4F75CE7A-EA72-4166-BEC3-BF12D0E85936}" destId="{13E613FD-DCC7-4F71-98C5-A7B9A2320ACD}" srcOrd="5" destOrd="0" presId="urn:microsoft.com/office/officeart/2005/8/layout/chevron2"/>
    <dgm:cxn modelId="{5BA5B41C-6553-4369-8421-E5F3192DB5DE}" type="presParOf" srcId="{4F75CE7A-EA72-4166-BEC3-BF12D0E85936}" destId="{3C429015-C0A8-49EE-BD0E-F9B2A79EE509}" srcOrd="6" destOrd="0" presId="urn:microsoft.com/office/officeart/2005/8/layout/chevron2"/>
    <dgm:cxn modelId="{81AC741B-6000-4422-8008-1455FE14EF7B}" type="presParOf" srcId="{3C429015-C0A8-49EE-BD0E-F9B2A79EE509}" destId="{6D35CAE7-7295-4762-B1C9-E19746207462}" srcOrd="0" destOrd="0" presId="urn:microsoft.com/office/officeart/2005/8/layout/chevron2"/>
    <dgm:cxn modelId="{9FE60CDF-812A-446C-833B-CCEE3CAF17A8}" type="presParOf" srcId="{3C429015-C0A8-49EE-BD0E-F9B2A79EE509}" destId="{724CCABA-96CF-41DE-996C-D4464AD0B487}" srcOrd="1" destOrd="0" presId="urn:microsoft.com/office/officeart/2005/8/layout/chevron2"/>
    <dgm:cxn modelId="{8D6E5EE6-423C-44C3-ADFA-9E1D033515F1}" type="presParOf" srcId="{4F75CE7A-EA72-4166-BEC3-BF12D0E85936}" destId="{7CA655E5-7D20-4148-BF63-18A2DD1867B8}" srcOrd="7" destOrd="0" presId="urn:microsoft.com/office/officeart/2005/8/layout/chevron2"/>
    <dgm:cxn modelId="{68972D9A-F6FA-4A2C-890E-B18E0C4FCA9B}" type="presParOf" srcId="{4F75CE7A-EA72-4166-BEC3-BF12D0E85936}" destId="{6C762D91-A7F1-4CEB-BF2A-AD2A5E0598A0}" srcOrd="8" destOrd="0" presId="urn:microsoft.com/office/officeart/2005/8/layout/chevron2"/>
    <dgm:cxn modelId="{779E6395-563D-45C2-BBC2-351699FD2C40}" type="presParOf" srcId="{6C762D91-A7F1-4CEB-BF2A-AD2A5E0598A0}" destId="{C6C39C00-671C-4ECB-800B-57ADC70618E0}" srcOrd="0" destOrd="0" presId="urn:microsoft.com/office/officeart/2005/8/layout/chevron2"/>
    <dgm:cxn modelId="{39208ECE-EC45-4628-88A4-1CF2AA8DEC8A}" type="presParOf" srcId="{6C762D91-A7F1-4CEB-BF2A-AD2A5E0598A0}" destId="{E81CF7BE-AE1F-4C62-97F2-6EBC02EE282B}" srcOrd="1" destOrd="0" presId="urn:microsoft.com/office/officeart/2005/8/layout/chevron2"/>
    <dgm:cxn modelId="{09FBD269-299B-4DD6-8FB8-7C1EFBC972FC}" type="presParOf" srcId="{4F75CE7A-EA72-4166-BEC3-BF12D0E85936}" destId="{2B245989-00E0-479C-90B4-CBC0AD3A0FDE}" srcOrd="9" destOrd="0" presId="urn:microsoft.com/office/officeart/2005/8/layout/chevron2"/>
    <dgm:cxn modelId="{0C783B59-DB6D-43C4-A2FF-6D8207506DE9}" type="presParOf" srcId="{4F75CE7A-EA72-4166-BEC3-BF12D0E85936}" destId="{ADB12961-9C33-442D-BDC8-9C278CF0BA8B}" srcOrd="10" destOrd="0" presId="urn:microsoft.com/office/officeart/2005/8/layout/chevron2"/>
    <dgm:cxn modelId="{9E93C287-9914-4A9F-B504-70C83B6B5698}" type="presParOf" srcId="{ADB12961-9C33-442D-BDC8-9C278CF0BA8B}" destId="{6C4054DA-7883-4041-A5F2-007A2DB2AB12}" srcOrd="0" destOrd="0" presId="urn:microsoft.com/office/officeart/2005/8/layout/chevron2"/>
    <dgm:cxn modelId="{4FB4E01E-367F-4514-AF1C-6F390F193FF2}" type="presParOf" srcId="{ADB12961-9C33-442D-BDC8-9C278CF0BA8B}" destId="{00B7E2DB-D19E-490B-8BD6-0E03C9EC00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8A99-610B-406A-80BE-8949CF356C5A}">
      <dsp:nvSpPr>
        <dsp:cNvPr id="0" name=""/>
        <dsp:cNvSpPr/>
      </dsp:nvSpPr>
      <dsp:spPr>
        <a:xfrm rot="5400000">
          <a:off x="-130626" y="132800"/>
          <a:ext cx="870843" cy="609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UN</a:t>
          </a:r>
          <a:endParaRPr lang="de-DE" sz="1700" kern="1200" dirty="0"/>
        </a:p>
      </dsp:txBody>
      <dsp:txXfrm rot="-5400000">
        <a:off x="1" y="306968"/>
        <a:ext cx="609590" cy="261253"/>
      </dsp:txXfrm>
    </dsp:sp>
    <dsp:sp modelId="{60AFB66A-72CE-4BB6-8597-3682F8B3DEBF}">
      <dsp:nvSpPr>
        <dsp:cNvPr id="0" name=""/>
        <dsp:cNvSpPr/>
      </dsp:nvSpPr>
      <dsp:spPr>
        <a:xfrm rot="5400000">
          <a:off x="5073038" y="-4461273"/>
          <a:ext cx="566048" cy="9492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Beschluss der UN-Generalversammlung zu den Rechten von Menschen mit Behinderungen (2008)</a:t>
          </a:r>
          <a:endParaRPr lang="de-DE" sz="1800" kern="1200" dirty="0"/>
        </a:p>
      </dsp:txBody>
      <dsp:txXfrm rot="-5400000">
        <a:off x="609591" y="29806"/>
        <a:ext cx="9465311" cy="510784"/>
      </dsp:txXfrm>
    </dsp:sp>
    <dsp:sp modelId="{BE16774F-36FC-4B2E-8757-3B7C1E65C369}">
      <dsp:nvSpPr>
        <dsp:cNvPr id="0" name=""/>
        <dsp:cNvSpPr/>
      </dsp:nvSpPr>
      <dsp:spPr>
        <a:xfrm rot="5400000">
          <a:off x="-130626" y="905166"/>
          <a:ext cx="870843" cy="609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Bund</a:t>
          </a:r>
          <a:endParaRPr lang="de-DE" sz="1700" kern="1200" dirty="0"/>
        </a:p>
      </dsp:txBody>
      <dsp:txXfrm rot="-5400000">
        <a:off x="1" y="1079334"/>
        <a:ext cx="609590" cy="261253"/>
      </dsp:txXfrm>
    </dsp:sp>
    <dsp:sp modelId="{B604E653-3A94-40B1-827B-233B4ACFB83C}">
      <dsp:nvSpPr>
        <dsp:cNvPr id="0" name=""/>
        <dsp:cNvSpPr/>
      </dsp:nvSpPr>
      <dsp:spPr>
        <a:xfrm rot="5400000">
          <a:off x="5073038" y="-3688907"/>
          <a:ext cx="566048" cy="9492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Gesetz zur Gleichstellung behinderter Menschen (BGG)</a:t>
          </a:r>
          <a:endParaRPr lang="de-DE" sz="1800" kern="1200" dirty="0"/>
        </a:p>
      </dsp:txBody>
      <dsp:txXfrm rot="-5400000">
        <a:off x="609591" y="802172"/>
        <a:ext cx="9465311" cy="510784"/>
      </dsp:txXfrm>
    </dsp:sp>
    <dsp:sp modelId="{8F6BF327-AAE0-437D-8737-26F502AF0D28}">
      <dsp:nvSpPr>
        <dsp:cNvPr id="0" name=""/>
        <dsp:cNvSpPr/>
      </dsp:nvSpPr>
      <dsp:spPr>
        <a:xfrm rot="5400000">
          <a:off x="-130626" y="1677531"/>
          <a:ext cx="870843" cy="609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Land</a:t>
          </a:r>
          <a:endParaRPr lang="de-DE" sz="1700" kern="1200" dirty="0"/>
        </a:p>
      </dsp:txBody>
      <dsp:txXfrm rot="-5400000">
        <a:off x="1" y="1851699"/>
        <a:ext cx="609590" cy="261253"/>
      </dsp:txXfrm>
    </dsp:sp>
    <dsp:sp modelId="{EE62859F-CD23-4DE5-80F5-D5831FE2A7DD}">
      <dsp:nvSpPr>
        <dsp:cNvPr id="0" name=""/>
        <dsp:cNvSpPr/>
      </dsp:nvSpPr>
      <dsp:spPr>
        <a:xfrm rot="5400000">
          <a:off x="5073038" y="-2916542"/>
          <a:ext cx="566048" cy="9492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Landesgleichstellungsgesetze der Bundesländer (LGG)</a:t>
          </a:r>
          <a:endParaRPr lang="de-DE" sz="1800" kern="1200" dirty="0"/>
        </a:p>
      </dsp:txBody>
      <dsp:txXfrm rot="-5400000">
        <a:off x="609591" y="1574537"/>
        <a:ext cx="9465311" cy="510784"/>
      </dsp:txXfrm>
    </dsp:sp>
    <dsp:sp modelId="{6D35CAE7-7295-4762-B1C9-E19746207462}">
      <dsp:nvSpPr>
        <dsp:cNvPr id="0" name=""/>
        <dsp:cNvSpPr/>
      </dsp:nvSpPr>
      <dsp:spPr>
        <a:xfrm rot="5400000">
          <a:off x="-130626" y="2449897"/>
          <a:ext cx="870843" cy="609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Bund</a:t>
          </a:r>
          <a:endParaRPr lang="de-DE" sz="1700" kern="1200" dirty="0"/>
        </a:p>
      </dsp:txBody>
      <dsp:txXfrm rot="-5400000">
        <a:off x="1" y="2624065"/>
        <a:ext cx="609590" cy="261253"/>
      </dsp:txXfrm>
    </dsp:sp>
    <dsp:sp modelId="{724CCABA-96CF-41DE-996C-D4464AD0B487}">
      <dsp:nvSpPr>
        <dsp:cNvPr id="0" name=""/>
        <dsp:cNvSpPr/>
      </dsp:nvSpPr>
      <dsp:spPr>
        <a:xfrm rot="5400000">
          <a:off x="5073038" y="-2144176"/>
          <a:ext cx="566048" cy="9492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Musterbauordnung des Bundes (MBO) § 50</a:t>
          </a:r>
          <a:endParaRPr lang="de-DE" sz="1800" kern="1200" dirty="0"/>
        </a:p>
      </dsp:txBody>
      <dsp:txXfrm rot="-5400000">
        <a:off x="609591" y="2346903"/>
        <a:ext cx="9465311" cy="510784"/>
      </dsp:txXfrm>
    </dsp:sp>
    <dsp:sp modelId="{C6C39C00-671C-4ECB-800B-57ADC70618E0}">
      <dsp:nvSpPr>
        <dsp:cNvPr id="0" name=""/>
        <dsp:cNvSpPr/>
      </dsp:nvSpPr>
      <dsp:spPr>
        <a:xfrm rot="5400000">
          <a:off x="-130626" y="3222262"/>
          <a:ext cx="870843" cy="609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Land</a:t>
          </a:r>
          <a:endParaRPr lang="de-DE" sz="1700" kern="1200" dirty="0"/>
        </a:p>
      </dsp:txBody>
      <dsp:txXfrm rot="-5400000">
        <a:off x="1" y="3396430"/>
        <a:ext cx="609590" cy="261253"/>
      </dsp:txXfrm>
    </dsp:sp>
    <dsp:sp modelId="{E81CF7BE-AE1F-4C62-97F2-6EBC02EE282B}">
      <dsp:nvSpPr>
        <dsp:cNvPr id="0" name=""/>
        <dsp:cNvSpPr/>
      </dsp:nvSpPr>
      <dsp:spPr>
        <a:xfrm rot="5400000">
          <a:off x="5073038" y="-1371811"/>
          <a:ext cx="566048" cy="9492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Landesbauordnungen der Bundesländer (LBO)</a:t>
          </a:r>
          <a:endParaRPr lang="de-DE" sz="1800" kern="1200" dirty="0"/>
        </a:p>
      </dsp:txBody>
      <dsp:txXfrm rot="-5400000">
        <a:off x="609591" y="3119268"/>
        <a:ext cx="9465311" cy="510784"/>
      </dsp:txXfrm>
    </dsp:sp>
    <dsp:sp modelId="{6C4054DA-7883-4041-A5F2-007A2DB2AB12}">
      <dsp:nvSpPr>
        <dsp:cNvPr id="0" name=""/>
        <dsp:cNvSpPr/>
      </dsp:nvSpPr>
      <dsp:spPr>
        <a:xfrm rot="5400000">
          <a:off x="-130626" y="3994628"/>
          <a:ext cx="870843" cy="609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Norm</a:t>
          </a:r>
          <a:endParaRPr lang="de-DE" sz="1700" kern="1200" dirty="0"/>
        </a:p>
      </dsp:txBody>
      <dsp:txXfrm rot="-5400000">
        <a:off x="1" y="4168796"/>
        <a:ext cx="609590" cy="261253"/>
      </dsp:txXfrm>
    </dsp:sp>
    <dsp:sp modelId="{00B7E2DB-D19E-490B-8BD6-0E03C9EC00B3}">
      <dsp:nvSpPr>
        <dsp:cNvPr id="0" name=""/>
        <dsp:cNvSpPr/>
      </dsp:nvSpPr>
      <dsp:spPr>
        <a:xfrm rot="5400000">
          <a:off x="5073038" y="-599445"/>
          <a:ext cx="566048" cy="9492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DIN 18040-1 Barrierefreies Bauen – Planungsgrundlagen – Teil 1: Öffentlich zugängliche Gebäude</a:t>
          </a:r>
          <a:endParaRPr lang="de-DE" sz="1800" kern="1200" dirty="0"/>
        </a:p>
      </dsp:txBody>
      <dsp:txXfrm rot="-5400000">
        <a:off x="609591" y="3891634"/>
        <a:ext cx="9465311" cy="510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C1760-4796-4F33-A747-C6C188517757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3315-5C62-4DBA-8A11-4CF6EA2DB7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678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5A8A8-EF68-4013-95C9-55F0B29DE8C3}" type="datetimeFigureOut">
              <a:rPr lang="de-DE" smtClean="0"/>
              <a:t>05.10.2022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FF85-5E03-4776-8827-129DF3530D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8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intergrundbild">
            <a:extLst>
              <a:ext uri="{FF2B5EF4-FFF2-40B4-BE49-F238E27FC236}">
                <a16:creationId xmlns:a16="http://schemas.microsoft.com/office/drawing/2014/main" id="{8F85C3F5-7601-41D1-B316-A700DA4B3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BV Logo">
            <a:extLst>
              <a:ext uri="{FF2B5EF4-FFF2-40B4-BE49-F238E27FC236}">
                <a16:creationId xmlns:a16="http://schemas.microsoft.com/office/drawing/2014/main" id="{732C4882-F47B-4ED3-9FBA-55128CD33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2556487" cy="835200"/>
          </a:xfrm>
          <a:prstGeom prst="rect">
            <a:avLst/>
          </a:prstGeom>
        </p:spPr>
      </p:pic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id="{A1F214EE-8619-4096-A2C9-0429F93D89C0}"/>
              </a:ext>
            </a:extLst>
          </p:cNvPr>
          <p:cNvSpPr/>
          <p:nvPr userDrawn="1"/>
        </p:nvSpPr>
        <p:spPr>
          <a:xfrm>
            <a:off x="0" y="0"/>
            <a:ext cx="5055351" cy="38016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0FA181-1F63-4F25-B269-396E474D3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7" y="3923687"/>
            <a:ext cx="8579838" cy="16200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Zusatzbezeichnung &amp; Datum</a:t>
            </a:r>
            <a:br>
              <a:rPr lang="de-DE" dirty="0" smtClean="0"/>
            </a:br>
            <a:r>
              <a:rPr lang="de-DE" dirty="0" smtClean="0"/>
              <a:t>maximal drei Zeilen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87D10-ACA1-4B8C-BCD3-5C4573EF04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06068"/>
            <a:ext cx="8579838" cy="1620000"/>
          </a:xfrm>
        </p:spPr>
        <p:txBody>
          <a:bodyPr anchor="b"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maximal drei Zeilen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8EBB1262-3AFB-4E01-95A8-4EDC5F4C092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9998" y="5868000"/>
            <a:ext cx="8579838" cy="504000"/>
          </a:xfrm>
        </p:spPr>
        <p:txBody>
          <a:bodyPr vert="horz" anchor="b" anchorCtr="0"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accent1"/>
                </a:solidFill>
              </a:defRPr>
            </a:lvl1pPr>
            <a:lvl2pPr marL="0" indent="0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3pPr>
            <a:lvl4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5pPr>
            <a:lvl6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6pPr>
            <a:lvl7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7pPr>
            <a:lvl8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8pPr>
            <a:lvl9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 Autor/in auf erster Ebene // für Funktionsbezeichnung Autor/in </a:t>
            </a:r>
            <a:br>
              <a:rPr lang="de-DE" dirty="0"/>
            </a:br>
            <a:r>
              <a:rPr lang="de-DE" dirty="0"/>
              <a:t>&gt;&gt; Menü &gt; Start &gt; Absatz &gt; Listenebne erhöhen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731836" y="7259458"/>
            <a:ext cx="9435600" cy="162000"/>
          </a:xfrm>
        </p:spPr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31836" y="7099368"/>
            <a:ext cx="9435600" cy="162000"/>
          </a:xfrm>
        </p:spPr>
        <p:txBody>
          <a:bodyPr/>
          <a:lstStyle/>
          <a:p>
            <a:r>
              <a:rPr lang="de-DE" dirty="0" smtClean="0"/>
              <a:t>Modul Demenzen - eine komplexe Herausforderung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0897200" y="7099368"/>
            <a:ext cx="1080000" cy="162000"/>
          </a:xfrm>
        </p:spPr>
        <p:txBody>
          <a:bodyPr/>
          <a:lstStyle/>
          <a:p>
            <a:r>
              <a:rPr lang="de-DE" dirty="0" smtClean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94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216000" y="216001"/>
            <a:ext cx="11761200" cy="5835599"/>
          </a:xfrm>
          <a:prstGeom prst="rect">
            <a:avLst/>
          </a:prstGeom>
        </p:spPr>
      </p:pic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Name Kapitel auf erster Ebene // für Unterkapitel &gt;&gt; Menü &gt; Start &gt; Absatz &gt; Listenebne erhöhen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8C7BF8E4-5098-4DBC-903D-D37545C7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Name der Veranstaltung &amp; Datum wie auf Titelfolie</a:t>
            </a:r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8C825B1-2A37-400B-848F-5F14D741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wie auf Titelfolie</a:t>
            </a:r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9A03B917-1D0D-4E3F-A95E-4725E2D4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46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72" y="216001"/>
            <a:ext cx="11756656" cy="5835599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432000" indent="-43200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accent1"/>
                </a:solidFill>
                <a:latin typeface="+mj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inaktiv auf erster Ebene // für </a:t>
            </a:r>
            <a:r>
              <a:rPr lang="de-DE" dirty="0" smtClean="0"/>
              <a:t>Unterkapitel inaktiv, Kapitel aktiv und Unterkapitel aktiv </a:t>
            </a: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4ADCE-C715-4D76-A76B-E80C27A8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Name der Veranstaltung &amp; Datum wie auf Titelfolie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2FAD1F-5AE6-4DD6-9CD8-80A0F2A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wie auf Titelfolie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237311BB-02BB-4627-8E92-03D96003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 smtClean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Name der Veranstaltung &amp; Datum wie auf Titelfolie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der Präsentation wie auf Titelfolie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52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Name der Veranstaltung &amp; Datum wie auf Titelfolie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der Präsentation wie auf Titelfolie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1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 smtClean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Name der Veranstaltung &amp; Datum wie auf Titelfolie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der Präsentation wie auf Titelfolie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7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Name der Veranstaltung &amp; Datum wie auf Titelfolie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der Präsentation wie auf Titelfolie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37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216000" y="216001"/>
            <a:ext cx="11761200" cy="5835599"/>
          </a:xfrm>
          <a:prstGeom prst="rect">
            <a:avLst/>
          </a:prstGeom>
        </p:spPr>
      </p:pic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Name Kapitel auf erster Ebene // für Unterkapitel &gt;&gt; Menü &gt; Start &gt; Absatz &gt; Listenebne erhöhen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8C7BF8E4-5098-4DBC-903D-D37545C7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8C825B1-2A37-400B-848F-5F14D741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Modul Demenzen - eine komplexe Herausforderung</a:t>
            </a:r>
            <a:endParaRPr lang="de-DE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9A03B917-1D0D-4E3F-A95E-4725E2D4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41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BV Signet">
            <a:extLst>
              <a:ext uri="{FF2B5EF4-FFF2-40B4-BE49-F238E27FC236}">
                <a16:creationId xmlns:a16="http://schemas.microsoft.com/office/drawing/2014/main" id="{3714DB7D-1452-4E59-AAD1-7AC437FDB6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2DF408-2898-42F2-914F-6E35F61C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72" y="216001"/>
            <a:ext cx="11756656" cy="5835599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96BEDA9E-32E3-4B06-9DCC-21CD39D26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790575"/>
            <a:ext cx="10728325" cy="4967288"/>
          </a:xfrm>
        </p:spPr>
        <p:txBody>
          <a:bodyPr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bg1"/>
                </a:solidFill>
                <a:latin typeface="+mj-lt"/>
              </a:defRPr>
            </a:lvl1pPr>
            <a:lvl2pPr marL="702000" indent="-324000" algn="l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bg1"/>
                </a:solidFill>
                <a:latin typeface="+mn-lt"/>
              </a:defRPr>
            </a:lvl2pPr>
            <a:lvl3pPr marL="432000" indent="-432000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3000" b="1" cap="all" spc="100" baseline="0">
                <a:solidFill>
                  <a:schemeClr val="accent1"/>
                </a:solidFill>
                <a:latin typeface="+mj-lt"/>
              </a:defRPr>
            </a:lvl3pPr>
            <a:lvl4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4pPr>
            <a:lvl5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5pPr>
            <a:lvl6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6pPr>
            <a:lvl7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7pPr>
            <a:lvl8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8pPr>
            <a:lvl9pPr marL="702000" indent="-324000" algn="l">
              <a:lnSpc>
                <a:spcPct val="9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↗"/>
              <a:defRPr sz="2100" b="0" cap="all" spc="40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Name Kapitel inaktiv auf erster Ebene // für </a:t>
            </a:r>
            <a:r>
              <a:rPr lang="de-DE" dirty="0" smtClean="0"/>
              <a:t>Unterkapitel inaktiv, Kapitel aktiv und Unterkapitel aktiv </a:t>
            </a: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4ADCE-C715-4D76-A76B-E80C27A8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2FAD1F-5AE6-4DD6-9CD8-80A0F2A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Modul Demenzen - eine komplexe Herausforderung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237311BB-02BB-4627-8E92-03D96003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69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 smtClean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Modul Demenzen - eine komplexe Herausforderung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55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3E5712C-F124-4BC3-A172-5F9A9531A22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0189052" y="0"/>
            <a:ext cx="1786942" cy="358305"/>
          </a:xfrm>
          <a:solidFill>
            <a:schemeClr val="tx2"/>
          </a:solidFill>
        </p:spPr>
        <p:txBody>
          <a:bodyPr vert="horz" wrap="none" lIns="356400" tIns="86400" rIns="374400" bIns="100800" anchor="t" anchorCtr="0">
            <a:spAutoFit/>
          </a:bodyPr>
          <a:lstStyle>
            <a:lvl1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1pPr>
            <a:lvl2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2pPr>
            <a:lvl3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3pPr>
            <a:lvl4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4pPr>
            <a:lvl5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5pPr>
            <a:lvl6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6pPr>
            <a:lvl7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7pPr>
            <a:lvl8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8pPr>
            <a:lvl9pPr marL="162000" indent="-162000" algn="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↗"/>
              <a:defRPr sz="1100" b="1" cap="all" spc="30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Modul Demenzen - eine komplexe Herausforderung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6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890B-5CF6-45A1-BA20-270A711E18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 smtClean="0"/>
              <a:t>Aufzählung auf erster Ebene // für weitere Aufzählung, Überschrift und Text &gt;&gt; Menü &gt; Start &gt; Absatz &gt; Listenebne erhöhen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54C8914-16AC-4C1E-BD43-DC81B1CEA9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E689C-1DFF-416C-8D5C-767F99A5A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Modul Demenzen - eine komplexe Herausforderung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16594BB-3CCA-4C81-BEB1-6168952F4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6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ohn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9E3-B3A3-4AC0-961C-B4ED55C63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90578"/>
            <a:ext cx="10728324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C7EC6FB-9193-4289-AEC2-991FE08736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F56C492-B776-4130-B439-A3FF23A5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Modul Demenzen - eine komplexe Herausforderung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2F3E8D6-605E-41B4-9B0F-5BC22E80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8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23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intergrundbild">
            <a:extLst>
              <a:ext uri="{FF2B5EF4-FFF2-40B4-BE49-F238E27FC236}">
                <a16:creationId xmlns:a16="http://schemas.microsoft.com/office/drawing/2014/main" id="{8F85C3F5-7601-41D1-B316-A700DA4B3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BV Logo">
            <a:extLst>
              <a:ext uri="{FF2B5EF4-FFF2-40B4-BE49-F238E27FC236}">
                <a16:creationId xmlns:a16="http://schemas.microsoft.com/office/drawing/2014/main" id="{732C4882-F47B-4ED3-9FBA-55128CD33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2556487" cy="835200"/>
          </a:xfrm>
          <a:prstGeom prst="rect">
            <a:avLst/>
          </a:prstGeom>
        </p:spPr>
      </p:pic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id="{A1F214EE-8619-4096-A2C9-0429F93D89C0}"/>
              </a:ext>
            </a:extLst>
          </p:cNvPr>
          <p:cNvSpPr/>
          <p:nvPr userDrawn="1"/>
        </p:nvSpPr>
        <p:spPr>
          <a:xfrm>
            <a:off x="0" y="0"/>
            <a:ext cx="5055351" cy="38016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0FA181-1F63-4F25-B269-396E474D3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7" y="3923687"/>
            <a:ext cx="8579838" cy="16200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0" cap="all" baseline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Zusatzbezeichnung &amp; Datum</a:t>
            </a:r>
            <a:br>
              <a:rPr lang="de-DE" dirty="0" smtClean="0"/>
            </a:br>
            <a:r>
              <a:rPr lang="de-DE" dirty="0" smtClean="0"/>
              <a:t>maximal drei Zeilen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87D10-ACA1-4B8C-BCD3-5C4573EF04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06068"/>
            <a:ext cx="8579838" cy="1620000"/>
          </a:xfrm>
        </p:spPr>
        <p:txBody>
          <a:bodyPr anchor="b"/>
          <a:lstStyle>
            <a:lvl1pPr marL="0" indent="0" algn="l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365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maximal drei Zeilen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8EBB1262-3AFB-4E01-95A8-4EDC5F4C092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9998" y="5868000"/>
            <a:ext cx="8579838" cy="504000"/>
          </a:xfrm>
        </p:spPr>
        <p:txBody>
          <a:bodyPr vert="horz" anchor="b" anchorCtr="0"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accent1"/>
                </a:solidFill>
              </a:defRPr>
            </a:lvl1pPr>
            <a:lvl2pPr marL="0" indent="0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3pPr>
            <a:lvl4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5pPr>
            <a:lvl6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6pPr>
            <a:lvl7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7pPr>
            <a:lvl8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8pPr>
            <a:lvl9pPr marL="0" indent="0">
              <a:lnSpc>
                <a:spcPct val="93000"/>
              </a:lnSpc>
              <a:spcBef>
                <a:spcPts val="0"/>
              </a:spcBef>
              <a:buNone/>
              <a:defRPr sz="16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 Autor/in auf erster Ebene // für Funktionsbezeichnung Autor/in </a:t>
            </a:r>
            <a:br>
              <a:rPr lang="de-DE" dirty="0"/>
            </a:br>
            <a:r>
              <a:rPr lang="de-DE" dirty="0"/>
              <a:t>&gt;&gt; Menü &gt; Start &gt; Absatz &gt; Listenebne erhöhen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731836" y="7259458"/>
            <a:ext cx="9435600" cy="162000"/>
          </a:xfrm>
        </p:spPr>
        <p:txBody>
          <a:bodyPr/>
          <a:lstStyle/>
          <a:p>
            <a:r>
              <a:rPr lang="de-DE" dirty="0" smtClean="0"/>
              <a:t>Name der Veranstaltung &amp; Datum wie auf Titelfolie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31836" y="7099368"/>
            <a:ext cx="9435600" cy="162000"/>
          </a:xfrm>
        </p:spPr>
        <p:txBody>
          <a:bodyPr/>
          <a:lstStyle/>
          <a:p>
            <a:r>
              <a:rPr lang="de-DE" dirty="0" smtClean="0"/>
              <a:t>Titel der Präsentation wie auf Titelfolie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0897200" y="7099368"/>
            <a:ext cx="1080000" cy="162000"/>
          </a:xfrm>
        </p:spPr>
        <p:txBody>
          <a:bodyPr/>
          <a:lstStyle/>
          <a:p>
            <a:r>
              <a:rPr lang="de-DE" dirty="0" smtClean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26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BV Signet">
            <a:extLst>
              <a:ext uri="{FF2B5EF4-FFF2-40B4-BE49-F238E27FC236}">
                <a16:creationId xmlns:a16="http://schemas.microsoft.com/office/drawing/2014/main" id="{23DC89DC-81A4-43ED-B58E-3DC3D571EE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cxnSp>
        <p:nvCxnSpPr>
          <p:cNvPr id="8" name="Linie">
            <a:extLst>
              <a:ext uri="{FF2B5EF4-FFF2-40B4-BE49-F238E27FC236}">
                <a16:creationId xmlns:a16="http://schemas.microsoft.com/office/drawing/2014/main" id="{0EFF2C6B-0CCD-4DE5-BB9A-7DB01B0B8C2C}"/>
              </a:ext>
            </a:extLst>
          </p:cNvPr>
          <p:cNvCxnSpPr>
            <a:cxnSpLocks/>
          </p:cNvCxnSpPr>
          <p:nvPr userDrawn="1"/>
        </p:nvCxnSpPr>
        <p:spPr>
          <a:xfrm>
            <a:off x="216000" y="6102000"/>
            <a:ext cx="117612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2BE506-F27F-4BFB-9C3E-DABA4F3D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0578"/>
            <a:ext cx="10728324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77E1C3-96FA-4FCE-BCAC-9A54A0CF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74" y="1449389"/>
            <a:ext cx="10728325" cy="4308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Aufzählung auf </a:t>
            </a:r>
            <a:r>
              <a:rPr lang="de-DE" dirty="0"/>
              <a:t>erster Ebene // für </a:t>
            </a:r>
            <a:r>
              <a:rPr lang="de-DE" dirty="0" smtClean="0"/>
              <a:t>weitere Aufzählung, Überschrift und Text </a:t>
            </a:r>
            <a:r>
              <a:rPr lang="de-DE" dirty="0"/>
              <a:t>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5A0F8-72B0-431F-91F8-5E603B325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6" y="644185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A2B3F3-26F7-42D5-BFD7-F22E8467B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836" y="628176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1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9pPr>
          </a:lstStyle>
          <a:p>
            <a:r>
              <a:rPr lang="de-DE" dirty="0" smtClean="0"/>
              <a:t>Modul Demenzen - eine komplexe Herausforderung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91002-07B2-44AD-935E-C8424D0A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200" y="6281760"/>
            <a:ext cx="10800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7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4" r:id="rId6"/>
    <p:sldLayoutId id="2147483665" r:id="rId7"/>
    <p:sldLayoutId id="2147483666" r:id="rId8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+mj-lt"/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2"/>
        </a:buClr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2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1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2400"/>
        </a:spcBef>
        <a:buClr>
          <a:schemeClr val="accent2"/>
        </a:buClr>
        <a:buSzPct val="90000"/>
        <a:buFont typeface="Calibri" panose="020F0502020204030204" pitchFamily="34" charset="0"/>
        <a:buNone/>
        <a:defRPr sz="21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90000"/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7219" userDrawn="1">
          <p15:clr>
            <a:srgbClr val="F26B43"/>
          </p15:clr>
        </p15:guide>
        <p15:guide id="3" orient="horz" pos="498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6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BV Signet">
            <a:extLst>
              <a:ext uri="{FF2B5EF4-FFF2-40B4-BE49-F238E27FC236}">
                <a16:creationId xmlns:a16="http://schemas.microsoft.com/office/drawing/2014/main" id="{23DC89DC-81A4-43ED-B58E-3DC3D571EE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16000" y="6267600"/>
            <a:ext cx="374400" cy="374400"/>
          </a:xfrm>
          <a:custGeom>
            <a:avLst/>
            <a:gdLst>
              <a:gd name="T0" fmla="*/ 2102 w 2102"/>
              <a:gd name="T1" fmla="*/ 2102 h 2102"/>
              <a:gd name="T2" fmla="*/ 0 w 2102"/>
              <a:gd name="T3" fmla="*/ 0 h 2102"/>
              <a:gd name="T4" fmla="*/ 384 w 2102"/>
              <a:gd name="T5" fmla="*/ 1629 h 2102"/>
              <a:gd name="T6" fmla="*/ 328 w 2102"/>
              <a:gd name="T7" fmla="*/ 1715 h 2102"/>
              <a:gd name="T8" fmla="*/ 534 w 2102"/>
              <a:gd name="T9" fmla="*/ 1684 h 2102"/>
              <a:gd name="T10" fmla="*/ 479 w 2102"/>
              <a:gd name="T11" fmla="*/ 1284 h 2102"/>
              <a:gd name="T12" fmla="*/ 534 w 2102"/>
              <a:gd name="T13" fmla="*/ 1198 h 2102"/>
              <a:gd name="T14" fmla="*/ 328 w 2102"/>
              <a:gd name="T15" fmla="*/ 1229 h 2102"/>
              <a:gd name="T16" fmla="*/ 384 w 2102"/>
              <a:gd name="T17" fmla="*/ 1629 h 2102"/>
              <a:gd name="T18" fmla="*/ 1741 w 2102"/>
              <a:gd name="T19" fmla="*/ 1284 h 2102"/>
              <a:gd name="T20" fmla="*/ 1800 w 2102"/>
              <a:gd name="T21" fmla="*/ 1198 h 2102"/>
              <a:gd name="T22" fmla="*/ 1637 w 2102"/>
              <a:gd name="T23" fmla="*/ 1228 h 2102"/>
              <a:gd name="T24" fmla="*/ 1682 w 2102"/>
              <a:gd name="T25" fmla="*/ 1277 h 2102"/>
              <a:gd name="T26" fmla="*/ 1581 w 2102"/>
              <a:gd name="T27" fmla="*/ 1631 h 2102"/>
              <a:gd name="T28" fmla="*/ 1548 w 2102"/>
              <a:gd name="T29" fmla="*/ 1512 h 2102"/>
              <a:gd name="T30" fmla="*/ 1474 w 2102"/>
              <a:gd name="T31" fmla="*/ 1258 h 2102"/>
              <a:gd name="T32" fmla="*/ 1521 w 2102"/>
              <a:gd name="T33" fmla="*/ 1198 h 2102"/>
              <a:gd name="T34" fmla="*/ 1320 w 2102"/>
              <a:gd name="T35" fmla="*/ 1228 h 2102"/>
              <a:gd name="T36" fmla="*/ 1518 w 2102"/>
              <a:gd name="T37" fmla="*/ 1715 h 2102"/>
              <a:gd name="T38" fmla="*/ 1266 w 2102"/>
              <a:gd name="T39" fmla="*/ 1330 h 2102"/>
              <a:gd name="T40" fmla="*/ 869 w 2102"/>
              <a:gd name="T41" fmla="*/ 1198 h 2102"/>
              <a:gd name="T42" fmla="*/ 924 w 2102"/>
              <a:gd name="T43" fmla="*/ 1284 h 2102"/>
              <a:gd name="T44" fmla="*/ 869 w 2102"/>
              <a:gd name="T45" fmla="*/ 1684 h 2102"/>
              <a:gd name="T46" fmla="*/ 1112 w 2102"/>
              <a:gd name="T47" fmla="*/ 1715 h 2102"/>
              <a:gd name="T48" fmla="*/ 1164 w 2102"/>
              <a:gd name="T49" fmla="*/ 1446 h 2102"/>
              <a:gd name="T50" fmla="*/ 1266 w 2102"/>
              <a:gd name="T51" fmla="*/ 1330 h 2102"/>
              <a:gd name="T52" fmla="*/ 1090 w 2102"/>
              <a:gd name="T53" fmla="*/ 1471 h 2102"/>
              <a:gd name="T54" fmla="*/ 1096 w 2102"/>
              <a:gd name="T55" fmla="*/ 1671 h 2102"/>
              <a:gd name="T56" fmla="*/ 1021 w 2102"/>
              <a:gd name="T57" fmla="*/ 1471 h 2102"/>
              <a:gd name="T58" fmla="*/ 1080 w 2102"/>
              <a:gd name="T59" fmla="*/ 1427 h 2102"/>
              <a:gd name="T60" fmla="*/ 1021 w 2102"/>
              <a:gd name="T61" fmla="*/ 1243 h 2102"/>
              <a:gd name="T62" fmla="*/ 1167 w 2102"/>
              <a:gd name="T63" fmla="*/ 1336 h 2102"/>
              <a:gd name="T64" fmla="*/ 771 w 2102"/>
              <a:gd name="T65" fmla="*/ 1228 h 2102"/>
              <a:gd name="T66" fmla="*/ 608 w 2102"/>
              <a:gd name="T67" fmla="*/ 1198 h 2102"/>
              <a:gd name="T68" fmla="*/ 644 w 2102"/>
              <a:gd name="T69" fmla="*/ 1250 h 2102"/>
              <a:gd name="T70" fmla="*/ 491 w 2102"/>
              <a:gd name="T71" fmla="*/ 1451 h 2102"/>
              <a:gd name="T72" fmla="*/ 786 w 2102"/>
              <a:gd name="T73" fmla="*/ 1715 h 2102"/>
              <a:gd name="T74" fmla="*/ 721 w 2102"/>
              <a:gd name="T75" fmla="*/ 1647 h 2102"/>
              <a:gd name="T76" fmla="*/ 682 w 2102"/>
              <a:gd name="T77" fmla="*/ 1291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02" h="2102">
                <a:moveTo>
                  <a:pt x="0" y="2102"/>
                </a:moveTo>
                <a:lnTo>
                  <a:pt x="2102" y="2102"/>
                </a:lnTo>
                <a:lnTo>
                  <a:pt x="2102" y="0"/>
                </a:lnTo>
                <a:lnTo>
                  <a:pt x="0" y="0"/>
                </a:lnTo>
                <a:lnTo>
                  <a:pt x="0" y="2102"/>
                </a:lnTo>
                <a:close/>
                <a:moveTo>
                  <a:pt x="384" y="1629"/>
                </a:moveTo>
                <a:cubicBezTo>
                  <a:pt x="384" y="1672"/>
                  <a:pt x="373" y="1683"/>
                  <a:pt x="328" y="1684"/>
                </a:cubicBezTo>
                <a:lnTo>
                  <a:pt x="328" y="1715"/>
                </a:lnTo>
                <a:lnTo>
                  <a:pt x="534" y="1715"/>
                </a:lnTo>
                <a:lnTo>
                  <a:pt x="534" y="1684"/>
                </a:lnTo>
                <a:cubicBezTo>
                  <a:pt x="490" y="1683"/>
                  <a:pt x="479" y="1672"/>
                  <a:pt x="479" y="1629"/>
                </a:cubicBezTo>
                <a:lnTo>
                  <a:pt x="479" y="1284"/>
                </a:lnTo>
                <a:cubicBezTo>
                  <a:pt x="479" y="1241"/>
                  <a:pt x="490" y="1229"/>
                  <a:pt x="534" y="1229"/>
                </a:cubicBezTo>
                <a:lnTo>
                  <a:pt x="534" y="1198"/>
                </a:lnTo>
                <a:lnTo>
                  <a:pt x="328" y="1198"/>
                </a:lnTo>
                <a:lnTo>
                  <a:pt x="328" y="1229"/>
                </a:lnTo>
                <a:cubicBezTo>
                  <a:pt x="373" y="1229"/>
                  <a:pt x="384" y="1241"/>
                  <a:pt x="384" y="1284"/>
                </a:cubicBezTo>
                <a:lnTo>
                  <a:pt x="384" y="1629"/>
                </a:lnTo>
                <a:close/>
                <a:moveTo>
                  <a:pt x="1601" y="1715"/>
                </a:moveTo>
                <a:lnTo>
                  <a:pt x="1741" y="1284"/>
                </a:lnTo>
                <a:cubicBezTo>
                  <a:pt x="1755" y="1240"/>
                  <a:pt x="1767" y="1232"/>
                  <a:pt x="1800" y="1228"/>
                </a:cubicBezTo>
                <a:lnTo>
                  <a:pt x="1800" y="1198"/>
                </a:lnTo>
                <a:lnTo>
                  <a:pt x="1637" y="1198"/>
                </a:lnTo>
                <a:lnTo>
                  <a:pt x="1637" y="1228"/>
                </a:lnTo>
                <a:cubicBezTo>
                  <a:pt x="1671" y="1229"/>
                  <a:pt x="1686" y="1236"/>
                  <a:pt x="1686" y="1256"/>
                </a:cubicBezTo>
                <a:cubicBezTo>
                  <a:pt x="1686" y="1263"/>
                  <a:pt x="1684" y="1269"/>
                  <a:pt x="1682" y="1277"/>
                </a:cubicBezTo>
                <a:lnTo>
                  <a:pt x="1612" y="1511"/>
                </a:lnTo>
                <a:cubicBezTo>
                  <a:pt x="1598" y="1555"/>
                  <a:pt x="1586" y="1608"/>
                  <a:pt x="1581" y="1631"/>
                </a:cubicBezTo>
                <a:lnTo>
                  <a:pt x="1577" y="1631"/>
                </a:lnTo>
                <a:cubicBezTo>
                  <a:pt x="1571" y="1603"/>
                  <a:pt x="1559" y="1549"/>
                  <a:pt x="1548" y="1512"/>
                </a:cubicBezTo>
                <a:lnTo>
                  <a:pt x="1477" y="1277"/>
                </a:lnTo>
                <a:cubicBezTo>
                  <a:pt x="1475" y="1270"/>
                  <a:pt x="1474" y="1263"/>
                  <a:pt x="1474" y="1258"/>
                </a:cubicBezTo>
                <a:cubicBezTo>
                  <a:pt x="1474" y="1238"/>
                  <a:pt x="1488" y="1229"/>
                  <a:pt x="1521" y="1228"/>
                </a:cubicBezTo>
                <a:lnTo>
                  <a:pt x="1521" y="1198"/>
                </a:lnTo>
                <a:lnTo>
                  <a:pt x="1320" y="1198"/>
                </a:lnTo>
                <a:lnTo>
                  <a:pt x="1320" y="1228"/>
                </a:lnTo>
                <a:cubicBezTo>
                  <a:pt x="1353" y="1232"/>
                  <a:pt x="1362" y="1244"/>
                  <a:pt x="1376" y="1284"/>
                </a:cubicBezTo>
                <a:lnTo>
                  <a:pt x="1518" y="1715"/>
                </a:lnTo>
                <a:lnTo>
                  <a:pt x="1601" y="1715"/>
                </a:lnTo>
                <a:close/>
                <a:moveTo>
                  <a:pt x="1266" y="1330"/>
                </a:moveTo>
                <a:cubicBezTo>
                  <a:pt x="1266" y="1241"/>
                  <a:pt x="1205" y="1198"/>
                  <a:pt x="1086" y="1198"/>
                </a:cubicBezTo>
                <a:lnTo>
                  <a:pt x="869" y="1198"/>
                </a:lnTo>
                <a:lnTo>
                  <a:pt x="869" y="1229"/>
                </a:lnTo>
                <a:cubicBezTo>
                  <a:pt x="914" y="1229"/>
                  <a:pt x="924" y="1241"/>
                  <a:pt x="924" y="1284"/>
                </a:cubicBezTo>
                <a:lnTo>
                  <a:pt x="924" y="1629"/>
                </a:lnTo>
                <a:cubicBezTo>
                  <a:pt x="924" y="1672"/>
                  <a:pt x="914" y="1683"/>
                  <a:pt x="869" y="1684"/>
                </a:cubicBezTo>
                <a:lnTo>
                  <a:pt x="869" y="1715"/>
                </a:lnTo>
                <a:lnTo>
                  <a:pt x="1112" y="1715"/>
                </a:lnTo>
                <a:cubicBezTo>
                  <a:pt x="1221" y="1715"/>
                  <a:pt x="1290" y="1670"/>
                  <a:pt x="1290" y="1577"/>
                </a:cubicBezTo>
                <a:cubicBezTo>
                  <a:pt x="1290" y="1508"/>
                  <a:pt x="1250" y="1457"/>
                  <a:pt x="1164" y="1446"/>
                </a:cubicBezTo>
                <a:lnTo>
                  <a:pt x="1164" y="1443"/>
                </a:lnTo>
                <a:cubicBezTo>
                  <a:pt x="1232" y="1428"/>
                  <a:pt x="1266" y="1392"/>
                  <a:pt x="1266" y="1330"/>
                </a:cubicBezTo>
                <a:close/>
                <a:moveTo>
                  <a:pt x="1021" y="1471"/>
                </a:moveTo>
                <a:lnTo>
                  <a:pt x="1090" y="1471"/>
                </a:lnTo>
                <a:cubicBezTo>
                  <a:pt x="1166" y="1471"/>
                  <a:pt x="1190" y="1499"/>
                  <a:pt x="1190" y="1570"/>
                </a:cubicBezTo>
                <a:cubicBezTo>
                  <a:pt x="1190" y="1644"/>
                  <a:pt x="1166" y="1671"/>
                  <a:pt x="1096" y="1671"/>
                </a:cubicBezTo>
                <a:lnTo>
                  <a:pt x="1021" y="1671"/>
                </a:lnTo>
                <a:lnTo>
                  <a:pt x="1021" y="1471"/>
                </a:lnTo>
                <a:close/>
                <a:moveTo>
                  <a:pt x="1167" y="1336"/>
                </a:moveTo>
                <a:cubicBezTo>
                  <a:pt x="1167" y="1402"/>
                  <a:pt x="1146" y="1427"/>
                  <a:pt x="1080" y="1427"/>
                </a:cubicBezTo>
                <a:lnTo>
                  <a:pt x="1021" y="1427"/>
                </a:lnTo>
                <a:lnTo>
                  <a:pt x="1021" y="1243"/>
                </a:lnTo>
                <a:lnTo>
                  <a:pt x="1077" y="1243"/>
                </a:lnTo>
                <a:cubicBezTo>
                  <a:pt x="1143" y="1243"/>
                  <a:pt x="1167" y="1267"/>
                  <a:pt x="1167" y="1336"/>
                </a:cubicBezTo>
                <a:close/>
                <a:moveTo>
                  <a:pt x="682" y="1291"/>
                </a:moveTo>
                <a:cubicBezTo>
                  <a:pt x="721" y="1247"/>
                  <a:pt x="738" y="1232"/>
                  <a:pt x="771" y="1228"/>
                </a:cubicBezTo>
                <a:lnTo>
                  <a:pt x="771" y="1198"/>
                </a:lnTo>
                <a:lnTo>
                  <a:pt x="608" y="1198"/>
                </a:lnTo>
                <a:lnTo>
                  <a:pt x="608" y="1228"/>
                </a:lnTo>
                <a:cubicBezTo>
                  <a:pt x="632" y="1229"/>
                  <a:pt x="644" y="1236"/>
                  <a:pt x="644" y="1250"/>
                </a:cubicBezTo>
                <a:cubicBezTo>
                  <a:pt x="644" y="1256"/>
                  <a:pt x="641" y="1265"/>
                  <a:pt x="631" y="1277"/>
                </a:cubicBezTo>
                <a:lnTo>
                  <a:pt x="491" y="1451"/>
                </a:lnTo>
                <a:lnTo>
                  <a:pt x="653" y="1715"/>
                </a:lnTo>
                <a:lnTo>
                  <a:pt x="786" y="1715"/>
                </a:lnTo>
                <a:lnTo>
                  <a:pt x="786" y="1684"/>
                </a:lnTo>
                <a:cubicBezTo>
                  <a:pt x="751" y="1682"/>
                  <a:pt x="739" y="1675"/>
                  <a:pt x="721" y="1647"/>
                </a:cubicBezTo>
                <a:lnTo>
                  <a:pt x="576" y="1416"/>
                </a:lnTo>
                <a:lnTo>
                  <a:pt x="682" y="1291"/>
                </a:lnTo>
                <a:close/>
              </a:path>
            </a:pathLst>
          </a:custGeom>
          <a:solidFill>
            <a:srgbClr val="C300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cxnSp>
        <p:nvCxnSpPr>
          <p:cNvPr id="8" name="Linie">
            <a:extLst>
              <a:ext uri="{FF2B5EF4-FFF2-40B4-BE49-F238E27FC236}">
                <a16:creationId xmlns:a16="http://schemas.microsoft.com/office/drawing/2014/main" id="{0EFF2C6B-0CCD-4DE5-BB9A-7DB01B0B8C2C}"/>
              </a:ext>
            </a:extLst>
          </p:cNvPr>
          <p:cNvCxnSpPr>
            <a:cxnSpLocks/>
          </p:cNvCxnSpPr>
          <p:nvPr userDrawn="1"/>
        </p:nvCxnSpPr>
        <p:spPr>
          <a:xfrm>
            <a:off x="216000" y="6102000"/>
            <a:ext cx="117612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2BE506-F27F-4BFB-9C3E-DABA4F3D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0578"/>
            <a:ext cx="10728324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77E1C3-96FA-4FCE-BCAC-9A54A0CF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74" y="1449389"/>
            <a:ext cx="10728325" cy="4308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Aufzählung auf </a:t>
            </a:r>
            <a:r>
              <a:rPr lang="de-DE" dirty="0"/>
              <a:t>erster Ebene // für </a:t>
            </a:r>
            <a:r>
              <a:rPr lang="de-DE" dirty="0" smtClean="0"/>
              <a:t>weitere Aufzählung, Überschrift und Text </a:t>
            </a:r>
            <a:r>
              <a:rPr lang="de-DE" dirty="0"/>
              <a:t>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5A0F8-72B0-431F-91F8-5E603B325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6" y="644185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 dirty="0" smtClean="0"/>
              <a:t>Name der Veranstaltung &amp; Datum wie auf Titelfolie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A2B3F3-26F7-42D5-BFD7-F22E8467B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836" y="6281760"/>
            <a:ext cx="94356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1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2pPr>
            <a:lvl3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3pPr>
            <a:lvl4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4pPr>
            <a:lvl5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5pPr>
            <a:lvl6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6pPr>
            <a:lvl7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7pPr>
            <a:lvl8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8pPr>
            <a:lvl9pPr marL="0" indent="0" algn="l">
              <a:lnSpc>
                <a:spcPts val="1300"/>
              </a:lnSpc>
              <a:spcBef>
                <a:spcPts val="0"/>
              </a:spcBef>
              <a:defRPr sz="2000" b="1" cap="all" baseline="0">
                <a:latin typeface="+mn-lt"/>
              </a:defRPr>
            </a:lvl9pPr>
          </a:lstStyle>
          <a:p>
            <a:r>
              <a:rPr lang="de-DE" dirty="0"/>
              <a:t>Titel der Präsentation wie auf Titelfolie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91002-07B2-44AD-935E-C8424D0A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200" y="6281760"/>
            <a:ext cx="108000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ts val="1300"/>
              </a:lnSpc>
              <a:spcBef>
                <a:spcPts val="0"/>
              </a:spcBef>
              <a:buFont typeface="+mj-lt"/>
              <a:buNone/>
              <a:defRPr sz="1100" b="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2pPr>
            <a:lvl3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3pPr>
            <a:lvl4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4pPr>
            <a:lvl5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5pPr>
            <a:lvl6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6pPr>
            <a:lvl7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7pPr>
            <a:lvl8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8pPr>
            <a:lvl9pPr marL="0" indent="0" algn="r">
              <a:lnSpc>
                <a:spcPts val="1300"/>
              </a:lnSpc>
              <a:spcBef>
                <a:spcPts val="0"/>
              </a:spcBef>
              <a:defRPr sz="2000" b="0" cap="all" baseline="0">
                <a:latin typeface="+mn-lt"/>
              </a:defRPr>
            </a:lvl9pPr>
          </a:lstStyle>
          <a:p>
            <a:r>
              <a:rPr lang="de-DE" dirty="0"/>
              <a:t>Seite </a:t>
            </a:r>
            <a:fld id="{ADD7824D-2DCF-4DDA-BE8D-0B7ABA0780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1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+mj-lt"/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2"/>
        </a:buClr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Font typeface="Calibri" pitchFamily="34" charset="0"/>
        <a:buChar char="›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2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1"/>
        </a:buClr>
        <a:buSzPct val="90000"/>
        <a:buFont typeface="Calibri" pitchFamily="34" charset="0"/>
        <a:buChar char="▪"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2400"/>
        </a:spcBef>
        <a:buClr>
          <a:schemeClr val="accent2"/>
        </a:buClr>
        <a:buSzPct val="90000"/>
        <a:buFont typeface="Calibri" panose="020F0502020204030204" pitchFamily="34" charset="0"/>
        <a:buNone/>
        <a:defRPr sz="21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SzPct val="90000"/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0"/>
        </a:spcBef>
        <a:buClr>
          <a:schemeClr val="accent1"/>
        </a:buClr>
        <a:buFont typeface="Calibri" pitchFamily="34" charset="0"/>
        <a:buNone/>
        <a:defRPr sz="2100" b="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36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player.org/2808443-Zeitschrift-fuer-immobilienwirtschaftliche-forschung-und-praxis-zfifp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Untertitel 39">
            <a:extLst>
              <a:ext uri="{FF2B5EF4-FFF2-40B4-BE49-F238E27FC236}">
                <a16:creationId xmlns:a16="http://schemas.microsoft.com/office/drawing/2014/main" id="{55A3F582-F497-47E8-9CFA-290F76E43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100" dirty="0">
                <a:solidFill>
                  <a:srgbClr val="385C6B"/>
                </a:solidFill>
              </a:rPr>
              <a:t>Handbuch Qualitätszirkel, Modul für Moderierende, </a:t>
            </a:r>
            <a:r>
              <a:rPr lang="de-DE" sz="2100" dirty="0" smtClean="0">
                <a:solidFill>
                  <a:srgbClr val="385C6B"/>
                </a:solidFill>
              </a:rPr>
              <a:t>August 2022</a:t>
            </a:r>
            <a:endParaRPr lang="de-DE" sz="2100" dirty="0"/>
          </a:p>
        </p:txBody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0A7918AA-10C9-44E4-A924-F7FB69B74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Barrierearme</a:t>
            </a:r>
            <a:r>
              <a:rPr lang="de-DE" dirty="0"/>
              <a:t> Praxis - Einführung</a:t>
            </a:r>
          </a:p>
        </p:txBody>
      </p:sp>
      <p:sp>
        <p:nvSpPr>
          <p:cNvPr id="41" name="Vertikaler Textplatzhalter 40">
            <a:extLst>
              <a:ext uri="{FF2B5EF4-FFF2-40B4-BE49-F238E27FC236}">
                <a16:creationId xmlns:a16="http://schemas.microsoft.com/office/drawing/2014/main" id="{5399300D-97FD-4996-9FBA-AC2DF5E34B3E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539997" y="5739046"/>
            <a:ext cx="8579838" cy="504000"/>
          </a:xfrm>
        </p:spPr>
        <p:txBody>
          <a:bodyPr/>
          <a:lstStyle/>
          <a:p>
            <a:r>
              <a:rPr lang="de-DE" dirty="0" smtClean="0"/>
              <a:t>© Kassenärztliche Bundesvereinigung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0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Arten von Barrieren (Beispiele)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1675" y="1449389"/>
            <a:ext cx="10525797" cy="4308469"/>
          </a:xfrm>
        </p:spPr>
        <p:txBody>
          <a:bodyPr/>
          <a:lstStyle/>
          <a:p>
            <a:r>
              <a:rPr lang="de-DE" dirty="0"/>
              <a:t>schwergängige oder schmale Türen, hoher Empfangstresen…</a:t>
            </a:r>
          </a:p>
          <a:p>
            <a:r>
              <a:rPr lang="de-DE" dirty="0"/>
              <a:t>visuelle Barrieren: fehlende Beschilderung, kleine Schrift, schlechte/fehlende Beleuchtung, </a:t>
            </a:r>
            <a:r>
              <a:rPr lang="de-DE" dirty="0" smtClean="0"/>
              <a:t>...</a:t>
            </a:r>
            <a:endParaRPr lang="de-DE" dirty="0"/>
          </a:p>
          <a:p>
            <a:r>
              <a:rPr lang="de-DE" dirty="0"/>
              <a:t>kommunikative Barrieren: undeutliche, schnelle oder komplexe Sprache des Arztes und des Praxispersonals, Ungeduld im Umgang mit kognitiv eingeschränkten Personen, unübersichtliche Praxis-Website…</a:t>
            </a:r>
          </a:p>
          <a:p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 smtClean="0"/>
              <a:t>barrierearmen</a:t>
            </a:r>
            <a:r>
              <a:rPr lang="de-DE" dirty="0" smtClean="0"/>
              <a:t> </a:t>
            </a:r>
            <a:r>
              <a:rPr lang="de-DE" dirty="0"/>
              <a:t>Praxis"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DD7824D-2DCF-4DDA-BE8D-0B7ABA078092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641075"/>
            <a:ext cx="2210400" cy="21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Barrieren abbauen (I), </a:t>
            </a:r>
            <a:r>
              <a:rPr lang="de-DE" dirty="0" smtClean="0"/>
              <a:t>zum 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de-DE" dirty="0"/>
              <a:t>Zugang zur Praxis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/>
              <a:t>Gibt es Behindertenparkplätze in der Nähe des Eingangs?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/>
              <a:t>Gibt es auf dem Weg zur Praxis lose Pflastersteine oder Sandflächen?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/>
              <a:t>gute Sicht- und Lesbarkeit von Hausnummer, Praxisschild, Türklingel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/>
              <a:t>Kann die Eingangstür leicht geöffnet werden?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/>
              <a:t>Gibt es eine Rampe bzw. einen Fahrstuhl?</a:t>
            </a:r>
          </a:p>
          <a:p>
            <a:pPr>
              <a:spcBef>
                <a:spcPts val="600"/>
              </a:spcBef>
            </a:pPr>
            <a:r>
              <a:rPr lang="de-DE" dirty="0"/>
              <a:t>In der Praxis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</a:pPr>
            <a:r>
              <a:rPr lang="de-DE" dirty="0"/>
              <a:t>Behandlungsraum, Wartezimmer, WC usw. deutlich (groß, kontrastreich) beschriften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</a:pPr>
            <a:r>
              <a:rPr lang="de-DE" dirty="0"/>
              <a:t>auf gute Beleuchtung achten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</a:pPr>
            <a:r>
              <a:rPr lang="de-DE" dirty="0"/>
              <a:t>rutschhemmende Bodenbeläge verwenden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</a:pPr>
            <a:r>
              <a:rPr lang="de-DE" dirty="0"/>
              <a:t>Bewegungsflächen, </a:t>
            </a:r>
            <a:r>
              <a:rPr lang="de-DE" dirty="0" smtClean="0"/>
              <a:t>zum Beispiel </a:t>
            </a:r>
            <a:r>
              <a:rPr lang="de-DE" dirty="0"/>
              <a:t>für Rollstühle, freihalten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>
              <a:defRPr/>
            </a:pPr>
            <a:r>
              <a:rPr kumimoji="0" lang="de-DE" sz="1100" b="0" i="0" u="none" strike="noStrike" kern="1200" cap="all" spc="0" normalizeH="0" baseline="0" noProof="0" dirty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 </a:t>
            </a:r>
            <a:r>
              <a:rPr lang="de-DE" dirty="0">
                <a:solidFill>
                  <a:srgbClr val="385C6B"/>
                </a:solidFill>
              </a:rPr>
              <a:t>„Barrieren erkennen – auf dem Weg zur </a:t>
            </a:r>
            <a:r>
              <a:rPr lang="de-DE" dirty="0" err="1" smtClean="0">
                <a:solidFill>
                  <a:srgbClr val="385C6B"/>
                </a:solidFill>
              </a:rPr>
              <a:t>barrierearmen</a:t>
            </a:r>
            <a:r>
              <a:rPr lang="de-DE" dirty="0" smtClean="0">
                <a:solidFill>
                  <a:srgbClr val="385C6B"/>
                </a:solidFill>
              </a:rPr>
              <a:t> </a:t>
            </a:r>
            <a:r>
              <a:rPr lang="de-DE" dirty="0">
                <a:solidFill>
                  <a:srgbClr val="385C6B"/>
                </a:solidFill>
              </a:rPr>
              <a:t>Praxis"</a:t>
            </a:r>
            <a:endParaRPr kumimoji="0" lang="de-DE" sz="1100" b="0" i="0" u="none" strike="noStrike" kern="1200" cap="all" spc="0" normalizeH="0" baseline="0" noProof="0" dirty="0">
              <a:ln>
                <a:noFill/>
              </a:ln>
              <a:solidFill>
                <a:srgbClr val="385C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sz="1100" b="1" i="0" u="none" strike="noStrike" kern="1200" cap="all" spc="0" normalizeH="0" baseline="0" noProof="0" dirty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Handbuch Qualitätszirkel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sz="1100" b="0" i="0" u="none" strike="noStrike" kern="1200" cap="all" spc="0" normalizeH="0" baseline="0" noProof="0" dirty="0" smtClean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 </a:t>
            </a:r>
            <a:fld id="{ADD7824D-2DCF-4DDA-BE8D-0B7ABA078092}" type="slidenum">
              <a:rPr kumimoji="0" lang="de-DE" sz="1100" b="0" i="0" u="none" strike="noStrike" kern="1200" cap="all" spc="0" normalizeH="0" baseline="0" noProof="0" smtClean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t>11</a:t>
            </a:fld>
            <a:endParaRPr kumimoji="0" lang="de-DE" sz="1100" b="0" i="0" u="none" strike="noStrike" kern="1200" cap="all" spc="0" normalizeH="0" baseline="0" noProof="0" dirty="0">
              <a:ln>
                <a:noFill/>
              </a:ln>
              <a:solidFill>
                <a:srgbClr val="385C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06" y="1382668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Barrieren abbauen (II), </a:t>
            </a:r>
            <a:r>
              <a:rPr lang="de-DE" dirty="0" smtClean="0"/>
              <a:t>zum 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de-DE" dirty="0"/>
              <a:t>Kommunikation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</a:pPr>
            <a:r>
              <a:rPr lang="de-DE" dirty="0"/>
              <a:t>Ist das Praxispersonal geschult und in der Lage, auf die Bedürfnisse von blinden, hörgeschädigten oder kognitiv eingeschränkten Personen mit Geduld einzugehen?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</a:pPr>
            <a:r>
              <a:rPr lang="de-DE" dirty="0"/>
              <a:t>Sind </a:t>
            </a:r>
            <a:r>
              <a:rPr lang="de-DE" dirty="0" smtClean="0"/>
              <a:t>Praxisinformationen </a:t>
            </a:r>
            <a:r>
              <a:rPr lang="de-DE" dirty="0"/>
              <a:t>in einfacher Sprache (kurze Sätze, Verzicht auf Fremdwörter) verfügbar?</a:t>
            </a:r>
          </a:p>
          <a:p>
            <a:pPr marL="447675" lvl="1" indent="-180975">
              <a:lnSpc>
                <a:spcPts val="1800"/>
              </a:lnSpc>
              <a:spcAft>
                <a:spcPts val="600"/>
              </a:spcAft>
            </a:pPr>
            <a:r>
              <a:rPr lang="de-DE" dirty="0"/>
              <a:t>Internetseite der Praxis: lesbare Schrift, klar strukturierte Informationen, Hinweise zu (Behinderten-)Parkplätzen und gut erreichbaren öffentlichen Verkehrsmitteln</a:t>
            </a:r>
          </a:p>
          <a:p>
            <a:pPr marL="0" indent="-203200">
              <a:lnSpc>
                <a:spcPts val="2400"/>
              </a:lnSpc>
              <a:spcAft>
                <a:spcPts val="200"/>
              </a:spcAft>
            </a:pPr>
            <a:r>
              <a:rPr lang="de-DE" b="1" dirty="0">
                <a:solidFill>
                  <a:srgbClr val="B90065"/>
                </a:solidFill>
              </a:rPr>
              <a:t>…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/>
              <a:t>barrierearmen</a:t>
            </a:r>
            <a:r>
              <a:rPr lang="de-DE" dirty="0"/>
              <a:t> Praxis"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sz="1100" b="1" i="0" u="none" strike="noStrike" kern="1200" cap="all" spc="0" normalizeH="0" baseline="0" noProof="0" dirty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Handbuch Qualitätszirkel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sz="1100" b="0" i="0" u="none" strike="noStrike" kern="1200" cap="all" spc="0" normalizeH="0" baseline="0" noProof="0" dirty="0" smtClean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 </a:t>
            </a:r>
            <a:fld id="{ADD7824D-2DCF-4DDA-BE8D-0B7ABA078092}" type="slidenum">
              <a:rPr kumimoji="0" lang="de-DE" sz="1100" b="0" i="0" u="none" strike="noStrike" kern="1200" cap="all" spc="0" normalizeH="0" baseline="0" noProof="0" smtClean="0">
                <a:ln>
                  <a:noFill/>
                </a:ln>
                <a:solidFill>
                  <a:srgbClr val="385C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t>12</a:t>
            </a:fld>
            <a:endParaRPr kumimoji="0" lang="de-DE" sz="1100" b="0" i="0" u="none" strike="noStrike" kern="1200" cap="all" spc="0" normalizeH="0" baseline="0" noProof="0" dirty="0">
              <a:ln>
                <a:noFill/>
              </a:ln>
              <a:solidFill>
                <a:srgbClr val="385C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für die Bearbeitung des Themas im QZ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die Bedürfnisse </a:t>
            </a:r>
            <a:r>
              <a:rPr lang="de-DE" dirty="0" smtClean="0"/>
              <a:t>beeinträchtigter </a:t>
            </a:r>
            <a:r>
              <a:rPr lang="de-DE" dirty="0"/>
              <a:t>Personen sensibilisieren</a:t>
            </a:r>
          </a:p>
          <a:p>
            <a:r>
              <a:rPr lang="de-DE" dirty="0"/>
              <a:t>bestehende Barrieren verschiedenster Art erkennen</a:t>
            </a:r>
          </a:p>
          <a:p>
            <a:r>
              <a:rPr lang="de-DE" dirty="0"/>
              <a:t>positive Beispiele und Erfahrungen aus anderen Praxen verallgemeinern</a:t>
            </a:r>
          </a:p>
          <a:p>
            <a:r>
              <a:rPr lang="de-DE" dirty="0"/>
              <a:t>Ideen zum Abbau bzw. zur Reduzierung von Barrieren entwickeln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Nach </a:t>
            </a:r>
            <a:r>
              <a:rPr lang="de-DE" dirty="0"/>
              <a:t>unserem Verständnis stellen neben baulichen Barrieren insbesondere Barrieren in der Kommunikation ein Problem in der medizinischen Versorgung dar. Diese sind häufig mit einfachen Mitteln und geringem Aufwand reduzierbar.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731674" y="6443663"/>
            <a:ext cx="9436100" cy="161925"/>
          </a:xfrm>
        </p:spPr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 smtClean="0"/>
              <a:t>barrierearmen</a:t>
            </a:r>
            <a:r>
              <a:rPr lang="de-DE" dirty="0" smtClean="0"/>
              <a:t> </a:t>
            </a:r>
            <a:r>
              <a:rPr lang="de-DE" dirty="0"/>
              <a:t>Praxis"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731674" y="6266596"/>
            <a:ext cx="9436100" cy="161925"/>
          </a:xfrm>
        </p:spPr>
        <p:txBody>
          <a:bodyPr/>
          <a:lstStyle/>
          <a:p>
            <a:r>
              <a:rPr lang="de-DE" dirty="0"/>
              <a:t>Handbuch Qualitätszirkel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919455" y="6266596"/>
            <a:ext cx="1081087" cy="161925"/>
          </a:xfrm>
        </p:spPr>
        <p:txBody>
          <a:bodyPr/>
          <a:lstStyle/>
          <a:p>
            <a:r>
              <a:rPr lang="de-DE" dirty="0" smtClean="0"/>
              <a:t>Seite </a:t>
            </a:r>
            <a:fld id="{ADD7824D-2DCF-4DDA-BE8D-0B7ABA078092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410" y="790578"/>
            <a:ext cx="142658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Visionen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/>
            <a:r>
              <a:rPr lang="de-DE" dirty="0"/>
              <a:t>„In Deutschland ist es selbstverständlich, dass alle Menschen einen gleichen, barrierefreien und geschlechterorientierten Zugang zu allen individuellen, bedarfs-gerechten Leistungen der Gesundheits-versorgung, Prävention, </a:t>
            </a:r>
            <a:r>
              <a:rPr lang="de-DE" dirty="0" smtClean="0"/>
              <a:t>Rehabilitation </a:t>
            </a:r>
            <a:r>
              <a:rPr lang="de-DE" dirty="0"/>
              <a:t>und Pflege erhalten.“</a:t>
            </a:r>
          </a:p>
          <a:p>
            <a:pPr marL="266700" indent="-266700"/>
            <a:r>
              <a:rPr lang="de-DE" dirty="0"/>
              <a:t>„Ärztinnen und Ärzte, medizinisches Personal sowie </a:t>
            </a:r>
            <a:r>
              <a:rPr lang="de-DE" dirty="0" smtClean="0"/>
              <a:t>Leistungsanbieter </a:t>
            </a:r>
            <a:r>
              <a:rPr lang="de-DE" dirty="0"/>
              <a:t>und Rehabilitationsträger sind für die Belange behinderter Menschen sensibilisiert und fachlich qualifiziert“</a:t>
            </a:r>
          </a:p>
          <a:p>
            <a:r>
              <a:rPr lang="de-DE" dirty="0"/>
              <a:t>„Ziel ist, in den nächsten 10 Jahren eine ausreichende Zahl an Arztpraxen barrierefrei zugänglich zu machen.“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400" dirty="0" smtClean="0"/>
              <a:t>Quelle</a:t>
            </a:r>
            <a:r>
              <a:rPr lang="de-DE" sz="1400" dirty="0"/>
              <a:t>: </a:t>
            </a:r>
            <a:r>
              <a:rPr lang="de-DE" sz="1400" dirty="0" smtClean="0"/>
              <a:t>Bundesministerium </a:t>
            </a:r>
            <a:r>
              <a:rPr lang="de-DE" sz="1400" dirty="0"/>
              <a:t>für Arbeit und Soziales (Hrsg.), Unser Weg in eine inklusive Gesellschaft – Der Nationale Aktionsplan der Bundesregierung zur Umsetzung der UN-Behindertenrechtskonvention, September 2011</a:t>
            </a:r>
          </a:p>
          <a:p>
            <a:endParaRPr lang="de-DE" dirty="0"/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731674" y="6459904"/>
            <a:ext cx="9436100" cy="161925"/>
          </a:xfrm>
        </p:spPr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 smtClean="0"/>
              <a:t>barrierearmen</a:t>
            </a:r>
            <a:r>
              <a:rPr lang="de-DE" dirty="0" smtClean="0"/>
              <a:t> </a:t>
            </a:r>
            <a:r>
              <a:rPr lang="de-DE" dirty="0"/>
              <a:t>Praxis"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731674" y="6280150"/>
            <a:ext cx="9436100" cy="161925"/>
          </a:xfrm>
        </p:spPr>
        <p:txBody>
          <a:bodyPr/>
          <a:lstStyle/>
          <a:p>
            <a:r>
              <a:rPr lang="de-DE" dirty="0"/>
              <a:t>Handbuch Qualitätszirkel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1110913" y="6281738"/>
            <a:ext cx="1081087" cy="161925"/>
          </a:xfrm>
        </p:spPr>
        <p:txBody>
          <a:bodyPr/>
          <a:lstStyle/>
          <a:p>
            <a:pPr algn="ctr"/>
            <a:r>
              <a:rPr lang="de-DE" dirty="0" smtClean="0"/>
              <a:t>Seite </a:t>
            </a:r>
            <a:fld id="{ADD7824D-2DCF-4DDA-BE8D-0B7ABA078092}" type="slidenum">
              <a:rPr lang="de-DE" smtClean="0"/>
              <a:pPr algn="ctr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3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Gesetzliche und normative Grundlagen</a:t>
            </a:r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</a:t>
            </a:r>
            <a:r>
              <a:rPr lang="de-DE" dirty="0" smtClean="0"/>
              <a:t>Praxis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 smtClean="0"/>
              <a:t>barrierearmen</a:t>
            </a:r>
            <a:r>
              <a:rPr lang="de-DE" dirty="0" smtClean="0"/>
              <a:t> </a:t>
            </a:r>
            <a:r>
              <a:rPr lang="de-DE" dirty="0"/>
              <a:t>Praxis"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Handbuch Qualitätszirkel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DD7824D-2DCF-4DDA-BE8D-0B7ABA078092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20065"/>
              </p:ext>
            </p:extLst>
          </p:nvPr>
        </p:nvGraphicFramePr>
        <p:xfrm>
          <a:off x="794666" y="1310097"/>
          <a:ext cx="10102534" cy="473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02" y="3257025"/>
            <a:ext cx="2072460" cy="174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5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„barrierefrei“ im technischen Sinn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1674" y="1449389"/>
            <a:ext cx="11108634" cy="430846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dirty="0">
                <a:solidFill>
                  <a:srgbClr val="B90065"/>
                </a:solidFill>
              </a:rPr>
              <a:t>Barrierefreiheit</a:t>
            </a:r>
            <a:r>
              <a:rPr lang="de-DE" dirty="0"/>
              <a:t> ist definiert in § 4 des Gesetzes zur </a:t>
            </a:r>
            <a:r>
              <a:rPr lang="de-DE" dirty="0" smtClean="0"/>
              <a:t>Gleichstellung </a:t>
            </a:r>
            <a:r>
              <a:rPr lang="de-DE" dirty="0"/>
              <a:t>behinderter Menschen (BBG):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dirty="0"/>
              <a:t>„Barrierefrei sind bauliche und sonstige Anlagen, […], wenn sie für behinderte Menschen in der allgemein üblichen Weise, ohne besondere Erschwernis und grundsätzlich ohne fremde Hilfe zugänglich und nutzbar sind.“</a:t>
            </a:r>
          </a:p>
          <a:p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 smtClean="0"/>
              <a:t>barrierearmen</a:t>
            </a:r>
            <a:r>
              <a:rPr lang="de-DE" dirty="0" smtClean="0"/>
              <a:t> </a:t>
            </a:r>
            <a:r>
              <a:rPr lang="de-DE" dirty="0"/>
              <a:t>Praxis"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Handbuch Qualitätszirkel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DD7824D-2DCF-4DDA-BE8D-0B7ABA07809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92" y="3493697"/>
            <a:ext cx="2834181" cy="20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Etwa </a:t>
            </a:r>
            <a:r>
              <a:rPr lang="de-DE" dirty="0" smtClean="0"/>
              <a:t>7,9 </a:t>
            </a:r>
            <a:r>
              <a:rPr lang="de-DE" dirty="0"/>
              <a:t>Millionen Menschen </a:t>
            </a:r>
            <a:r>
              <a:rPr lang="de-DE" dirty="0" smtClean="0"/>
              <a:t>in </a:t>
            </a:r>
            <a:r>
              <a:rPr lang="de-DE" dirty="0"/>
              <a:t>Deutschland </a:t>
            </a:r>
            <a:r>
              <a:rPr lang="de-DE" dirty="0" smtClean="0"/>
              <a:t>sind </a:t>
            </a:r>
            <a:r>
              <a:rPr lang="de-DE" dirty="0"/>
              <a:t>schwerbehindert.</a:t>
            </a:r>
          </a:p>
          <a:p>
            <a:r>
              <a:rPr lang="de-DE" dirty="0"/>
              <a:t>Weitere Personen sind aufgrund ihres Alters (demografischer </a:t>
            </a:r>
            <a:r>
              <a:rPr lang="de-DE" dirty="0" smtClean="0"/>
              <a:t>Wandel</a:t>
            </a:r>
            <a:r>
              <a:rPr lang="de-DE" dirty="0"/>
              <a:t>!), eines Unfalls oder fehlender Kenntnisse der deutschen Sprache dauerhaft oder zeitlich begrenzt in ihren Möglichkeiten eingeschränkt.</a:t>
            </a:r>
          </a:p>
          <a:p>
            <a:r>
              <a:rPr lang="de-DE" dirty="0"/>
              <a:t>Die Teilhabe am öffentlichen Leben ist für diese </a:t>
            </a:r>
            <a:r>
              <a:rPr lang="de-DE" dirty="0" smtClean="0"/>
              <a:t>Bevölkerungsgruppen </a:t>
            </a:r>
            <a:r>
              <a:rPr lang="de-DE" dirty="0"/>
              <a:t>erschwert:</a:t>
            </a:r>
          </a:p>
          <a:p>
            <a:pPr marL="517425" indent="-285750">
              <a:lnSpc>
                <a:spcPts val="2000"/>
              </a:lnSpc>
              <a:buClr>
                <a:srgbClr val="385C6B"/>
              </a:buClr>
            </a:pPr>
            <a:r>
              <a:rPr lang="de-DE" dirty="0"/>
              <a:t>bauliche Barrieren</a:t>
            </a:r>
          </a:p>
          <a:p>
            <a:pPr marL="517425" indent="-285750">
              <a:lnSpc>
                <a:spcPts val="2000"/>
              </a:lnSpc>
              <a:buClr>
                <a:srgbClr val="385C6B"/>
              </a:buClr>
            </a:pPr>
            <a:r>
              <a:rPr lang="de-DE" dirty="0"/>
              <a:t>Kommunikationsprobleme</a:t>
            </a:r>
          </a:p>
          <a:p>
            <a:pPr marL="517425" indent="-285750">
              <a:lnSpc>
                <a:spcPts val="2000"/>
              </a:lnSpc>
              <a:buClr>
                <a:srgbClr val="385C6B"/>
              </a:buClr>
            </a:pPr>
            <a:r>
              <a:rPr lang="de-DE" dirty="0"/>
              <a:t>innere Einstellung anderer Menschen zum Thema Behinderung - „Barrieren im Kopf“</a:t>
            </a: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2000" b="1" dirty="0"/>
              <a:t>Die UN fordert die Beseitigung der Benachteiligungen</a:t>
            </a:r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 smtClean="0"/>
              <a:t>barrierearmen</a:t>
            </a:r>
            <a:r>
              <a:rPr lang="de-DE" dirty="0" smtClean="0"/>
              <a:t> </a:t>
            </a:r>
            <a:r>
              <a:rPr lang="de-DE" dirty="0"/>
              <a:t>Praxis"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Handbuch Qualitätszirkel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DD7824D-2DCF-4DDA-BE8D-0B7ABA078092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46" y="4144315"/>
            <a:ext cx="3714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„</a:t>
            </a:r>
            <a:r>
              <a:rPr lang="de-DE" dirty="0" err="1"/>
              <a:t>barrierearm</a:t>
            </a:r>
            <a:r>
              <a:rPr lang="de-DE" dirty="0"/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de-DE" dirty="0"/>
              <a:t>keine gesetzliche Definition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de-DE" dirty="0"/>
              <a:t>Literatur bezieht sich i. d. R. auf Bestands(wohn-)</a:t>
            </a:r>
            <a:r>
              <a:rPr lang="de-DE" dirty="0" err="1"/>
              <a:t>immobilien</a:t>
            </a:r>
            <a:endParaRPr lang="de-DE" dirty="0"/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de-DE" dirty="0"/>
              <a:t>„Bündel an Maßnahmen zur </a:t>
            </a:r>
            <a:r>
              <a:rPr lang="de-DE" dirty="0" err="1"/>
              <a:t>Barrierereduzierung</a:t>
            </a:r>
            <a:r>
              <a:rPr lang="de-DE" dirty="0"/>
              <a:t> im Bestand zur Erhöhung der Gebrauchstauglichkeit von Wohnungen“</a:t>
            </a:r>
          </a:p>
          <a:p>
            <a:pPr marL="266700" indent="0">
              <a:lnSpc>
                <a:spcPts val="1400"/>
              </a:lnSpc>
              <a:spcAft>
                <a:spcPts val="0"/>
              </a:spcAft>
              <a:buNone/>
            </a:pPr>
            <a:r>
              <a:rPr lang="de-DE" sz="1400" dirty="0"/>
              <a:t>(Quelle: </a:t>
            </a:r>
            <a:r>
              <a:rPr lang="de-DE" sz="1400" dirty="0">
                <a:hlinkClick r:id="rId2"/>
              </a:rPr>
              <a:t>https://</a:t>
            </a:r>
            <a:r>
              <a:rPr lang="de-DE" sz="1400" dirty="0" smtClean="0">
                <a:hlinkClick r:id="rId2"/>
              </a:rPr>
              <a:t>docplayer.org/2808443-Zeitschrift-fuer-immobilienwirtschaftliche-forschung-und-praxis-zfifp.html</a:t>
            </a:r>
            <a:r>
              <a:rPr lang="de-DE" sz="1400" dirty="0" smtClean="0"/>
              <a:t>, S. 9) </a:t>
            </a:r>
            <a:endParaRPr lang="de-DE" sz="1400" dirty="0"/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Begrifflichkeit kann auf die Reduzierung von Barrieren in der ärztlichen und psychotherapeutischen Praxis übertragen werden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/>
              <a:t>barrierearmen</a:t>
            </a:r>
            <a:r>
              <a:rPr lang="de-DE" dirty="0"/>
              <a:t> Praxis"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Handbuch Qualitätszirkel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DD7824D-2DCF-4DDA-BE8D-0B7ABA078092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7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Arten von Einschränkungen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1675" y="1449389"/>
            <a:ext cx="8153534" cy="4308469"/>
          </a:xfrm>
        </p:spPr>
        <p:txBody>
          <a:bodyPr/>
          <a:lstStyle/>
          <a:p>
            <a:r>
              <a:rPr lang="de-DE" dirty="0" smtClean="0"/>
              <a:t>7,9 Millionen Schwerbehinderte (9,5 % der Bevölkerung)</a:t>
            </a:r>
          </a:p>
          <a:p>
            <a:r>
              <a:rPr lang="de-DE" dirty="0" smtClean="0"/>
              <a:t>größte Gruppe: Personen, die aufgrund von Problemen der inneren Organe/Organsysteme (z. B. Herz-Kreislauf-System, Lunge &amp; Atemwege etc.) beeinträchtigt sind → mehr als 2 Millionen Betroffene</a:t>
            </a:r>
          </a:p>
          <a:p>
            <a:r>
              <a:rPr lang="de-DE" dirty="0" smtClean="0"/>
              <a:t>zweitgrößte Gruppe: Querschnittlähmung, zerebrale Störungen, geistig-seelische Behinderungen, Suchtkrankheiten mit knapp 1,8 Millionen Personen</a:t>
            </a:r>
          </a:p>
          <a:p>
            <a:pPr>
              <a:spcAft>
                <a:spcPts val="0"/>
              </a:spcAft>
            </a:pPr>
            <a:r>
              <a:rPr lang="de-DE" dirty="0" smtClean="0"/>
              <a:t>drittgrößte Gruppe: Personen mit Funktionseinschränkungen der Gliedmaßen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400" dirty="0"/>
              <a:t>Quelle: Statistisches Bundesamt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 smtClean="0"/>
              <a:t>barrierearmen</a:t>
            </a:r>
            <a:r>
              <a:rPr lang="de-DE" dirty="0" smtClean="0"/>
              <a:t> </a:t>
            </a:r>
            <a:r>
              <a:rPr lang="de-DE" dirty="0"/>
              <a:t>Praxis"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DD7824D-2DCF-4DDA-BE8D-0B7ABA078092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50" y="1222578"/>
            <a:ext cx="15525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Arten von Einschränkungen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ts val="2200"/>
              </a:lnSpc>
              <a:spcAft>
                <a:spcPts val="400"/>
              </a:spcAft>
              <a:buClr>
                <a:srgbClr val="B90065"/>
              </a:buClr>
            </a:pPr>
            <a:r>
              <a:rPr lang="de-DE" dirty="0">
                <a:solidFill>
                  <a:srgbClr val="B90065"/>
                </a:solidFill>
              </a:rPr>
              <a:t>visuell</a:t>
            </a:r>
            <a:r>
              <a:rPr lang="de-DE" dirty="0"/>
              <a:t>: Sehbehinderungen oder Blindheit</a:t>
            </a:r>
          </a:p>
          <a:p>
            <a:pPr marL="542925" lvl="0" indent="-276225">
              <a:lnSpc>
                <a:spcPts val="2000"/>
              </a:lnSpc>
              <a:spcAft>
                <a:spcPts val="1800"/>
              </a:spcAft>
              <a:buNone/>
            </a:pPr>
            <a:r>
              <a:rPr lang="de-DE" sz="1800" dirty="0"/>
              <a:t>►	</a:t>
            </a:r>
            <a:r>
              <a:rPr lang="de-DE" sz="2000" dirty="0"/>
              <a:t>Orientierung in den Praxisräumen erschwert</a:t>
            </a:r>
          </a:p>
          <a:p>
            <a:pPr lvl="0">
              <a:lnSpc>
                <a:spcPts val="22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>
                <a:solidFill>
                  <a:srgbClr val="B90065"/>
                </a:solidFill>
              </a:rPr>
              <a:t>akustisch</a:t>
            </a:r>
            <a:r>
              <a:rPr lang="de-DE" dirty="0"/>
              <a:t>: taub, schwerhörig </a:t>
            </a:r>
          </a:p>
          <a:p>
            <a:pPr marL="542925" indent="-276225">
              <a:lnSpc>
                <a:spcPts val="2000"/>
              </a:lnSpc>
              <a:spcAft>
                <a:spcPts val="1800"/>
              </a:spcAft>
              <a:buNone/>
            </a:pPr>
            <a:r>
              <a:rPr lang="de-DE" sz="1800" dirty="0"/>
              <a:t>► </a:t>
            </a:r>
            <a:r>
              <a:rPr lang="de-DE" sz="2000" dirty="0" smtClean="0"/>
              <a:t>Probleme </a:t>
            </a:r>
            <a:r>
              <a:rPr lang="de-DE" sz="2000" dirty="0"/>
              <a:t>beim Informationsaustausch</a:t>
            </a:r>
          </a:p>
          <a:p>
            <a:pPr lvl="0">
              <a:lnSpc>
                <a:spcPts val="22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>
                <a:solidFill>
                  <a:srgbClr val="B90065"/>
                </a:solidFill>
              </a:rPr>
              <a:t>sprachlich</a:t>
            </a:r>
            <a:r>
              <a:rPr lang="de-DE" dirty="0"/>
              <a:t>: Personen, die die deutsche Sprache nicht oder wenig beherrschen</a:t>
            </a:r>
          </a:p>
          <a:p>
            <a:pPr marL="628650" lvl="0" indent="-361950">
              <a:lnSpc>
                <a:spcPts val="2000"/>
              </a:lnSpc>
              <a:spcAft>
                <a:spcPts val="1800"/>
              </a:spcAft>
              <a:buNone/>
              <a:tabLst>
                <a:tab pos="542925" algn="l"/>
              </a:tabLst>
            </a:pPr>
            <a:r>
              <a:rPr lang="de-DE" sz="1800" dirty="0"/>
              <a:t>►	</a:t>
            </a:r>
            <a:r>
              <a:rPr lang="de-DE" sz="2000" dirty="0"/>
              <a:t>Probleme beim (korrekten) Austausch von Informationen</a:t>
            </a:r>
          </a:p>
          <a:p>
            <a:pPr lvl="0">
              <a:lnSpc>
                <a:spcPts val="22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>
                <a:solidFill>
                  <a:srgbClr val="B90065"/>
                </a:solidFill>
              </a:rPr>
              <a:t>motorisch</a:t>
            </a:r>
            <a:r>
              <a:rPr lang="de-DE" dirty="0"/>
              <a:t>: in Ihrer Mobilität eingeschränkte Personen</a:t>
            </a:r>
          </a:p>
          <a:p>
            <a:pPr marL="542925" indent="-276225">
              <a:lnSpc>
                <a:spcPts val="2000"/>
              </a:lnSpc>
              <a:spcAft>
                <a:spcPts val="1800"/>
              </a:spcAft>
              <a:buNone/>
            </a:pPr>
            <a:r>
              <a:rPr lang="de-DE" sz="1800" dirty="0"/>
              <a:t>►</a:t>
            </a:r>
            <a:r>
              <a:rPr lang="de-DE" sz="2000" dirty="0"/>
              <a:t> </a:t>
            </a:r>
            <a:r>
              <a:rPr lang="de-DE" sz="2000" dirty="0" smtClean="0"/>
              <a:t>Zugang </a:t>
            </a:r>
            <a:r>
              <a:rPr lang="de-DE" sz="2000" dirty="0"/>
              <a:t>zur und Aufenthalt in der Praxis erschwert</a:t>
            </a:r>
          </a:p>
          <a:p>
            <a:pPr>
              <a:lnSpc>
                <a:spcPts val="2200"/>
              </a:lnSpc>
              <a:spcAft>
                <a:spcPts val="600"/>
              </a:spcAft>
              <a:buClr>
                <a:srgbClr val="B90065"/>
              </a:buClr>
            </a:pPr>
            <a:r>
              <a:rPr lang="de-DE" dirty="0">
                <a:solidFill>
                  <a:srgbClr val="B90065"/>
                </a:solidFill>
              </a:rPr>
              <a:t>kognitiv</a:t>
            </a:r>
            <a:r>
              <a:rPr lang="de-DE" dirty="0"/>
              <a:t>: Personen mit eingeschränkter Auffassungsgabe</a:t>
            </a:r>
          </a:p>
          <a:p>
            <a:pPr marL="542925" lvl="0" indent="-276225">
              <a:lnSpc>
                <a:spcPts val="2000"/>
              </a:lnSpc>
              <a:spcAft>
                <a:spcPts val="1800"/>
              </a:spcAft>
              <a:buNone/>
            </a:pPr>
            <a:r>
              <a:rPr lang="de-DE" sz="1800" dirty="0"/>
              <a:t>► </a:t>
            </a:r>
            <a:r>
              <a:rPr lang="de-DE" sz="2000" dirty="0" smtClean="0"/>
              <a:t>Aufnahme </a:t>
            </a:r>
            <a:r>
              <a:rPr lang="de-DE" sz="2000" dirty="0"/>
              <a:t>von Informationen erschwert</a:t>
            </a:r>
          </a:p>
          <a:p>
            <a:endParaRPr lang="de-DE" sz="1800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9575743" y="0"/>
            <a:ext cx="2400251" cy="358305"/>
          </a:xfrm>
        </p:spPr>
        <p:txBody>
          <a:bodyPr/>
          <a:lstStyle/>
          <a:p>
            <a:r>
              <a:rPr lang="de-DE" dirty="0" err="1"/>
              <a:t>Barrierearme</a:t>
            </a:r>
            <a:r>
              <a:rPr lang="de-DE" dirty="0"/>
              <a:t> Praxis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Modul „Barrieren erkennen – auf dem Weg zur </a:t>
            </a:r>
            <a:r>
              <a:rPr lang="de-DE" dirty="0" err="1" smtClean="0"/>
              <a:t>barrierearmen</a:t>
            </a:r>
            <a:r>
              <a:rPr lang="de-DE" dirty="0" smtClean="0"/>
              <a:t> </a:t>
            </a:r>
            <a:r>
              <a:rPr lang="de-DE" dirty="0"/>
              <a:t>Praxis"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Handbuch Qualitätszirkel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DD7824D-2DCF-4DDA-BE8D-0B7ABA078092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20" y="1006578"/>
            <a:ext cx="2520280" cy="16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5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ster KBV">
  <a:themeElements>
    <a:clrScheme name="KBV PPT">
      <a:dk1>
        <a:sysClr val="windowText" lastClr="000000"/>
      </a:dk1>
      <a:lt1>
        <a:sysClr val="window" lastClr="FFFFFF"/>
      </a:lt1>
      <a:dk2>
        <a:srgbClr val="C3CED3"/>
      </a:dk2>
      <a:lt2>
        <a:srgbClr val="84013A"/>
      </a:lt2>
      <a:accent1>
        <a:srgbClr val="385C6B"/>
      </a:accent1>
      <a:accent2>
        <a:srgbClr val="C30059"/>
      </a:accent2>
      <a:accent3>
        <a:srgbClr val="E83378"/>
      </a:accent3>
      <a:accent4>
        <a:srgbClr val="5372AB"/>
      </a:accent4>
      <a:accent5>
        <a:srgbClr val="239398"/>
      </a:accent5>
      <a:accent6>
        <a:srgbClr val="65B041"/>
      </a:accent6>
      <a:hlink>
        <a:srgbClr val="000000"/>
      </a:hlink>
      <a:folHlink>
        <a:srgbClr val="000000"/>
      </a:folHlink>
    </a:clrScheme>
    <a:fontScheme name="KB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m" id="{06A32E07-E317-4A9A-B142-E807D877E5B4}" vid="{23C47BEE-9C69-46F9-9266-BD57F6762A7E}"/>
    </a:ext>
  </a:extLst>
</a:theme>
</file>

<file path=ppt/theme/theme2.xml><?xml version="1.0" encoding="utf-8"?>
<a:theme xmlns:a="http://schemas.openxmlformats.org/drawingml/2006/main" name="1_PowerPoint Master KBV">
  <a:themeElements>
    <a:clrScheme name="KBV PPT">
      <a:dk1>
        <a:sysClr val="windowText" lastClr="000000"/>
      </a:dk1>
      <a:lt1>
        <a:sysClr val="window" lastClr="FFFFFF"/>
      </a:lt1>
      <a:dk2>
        <a:srgbClr val="C3CED3"/>
      </a:dk2>
      <a:lt2>
        <a:srgbClr val="84013A"/>
      </a:lt2>
      <a:accent1>
        <a:srgbClr val="385C6B"/>
      </a:accent1>
      <a:accent2>
        <a:srgbClr val="C30059"/>
      </a:accent2>
      <a:accent3>
        <a:srgbClr val="E83378"/>
      </a:accent3>
      <a:accent4>
        <a:srgbClr val="5372AB"/>
      </a:accent4>
      <a:accent5>
        <a:srgbClr val="239398"/>
      </a:accent5>
      <a:accent6>
        <a:srgbClr val="65B041"/>
      </a:accent6>
      <a:hlink>
        <a:srgbClr val="000000"/>
      </a:hlink>
      <a:folHlink>
        <a:srgbClr val="000000"/>
      </a:folHlink>
    </a:clrScheme>
    <a:fontScheme name="KB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m" id="{06A32E07-E317-4A9A-B142-E807D877E5B4}" vid="{23C47BEE-9C69-46F9-9266-BD57F6762A7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_rels/customUI14.xml.rels><?xml version="1.0" encoding="UTF-8" standalone="yes"?>
<Relationships xmlns="http://schemas.openxmlformats.org/package/2006/relationships"><Relationship Id="Icon_Seitenzahlen" Type="http://schemas.openxmlformats.org/officeDocument/2006/relationships/image" Target="images/Icon_Seitenzahlen.png"/></Relationships>
</file>

<file path=customUI/customUI14.xml><?xml version="1.0" encoding="utf-8"?>
<customUI xmlns="http://schemas.microsoft.com/office/2009/07/customui">
  <ribbon startFromScratch="false">
    <tabs>
      <tab idMso="TabHome">
        <group id="MakroGroup" label="Seitenzahl" insertBeforeMso="GroupClipboard">
          <button id="on" label="Seitenzahlen aktualisieren" image="Icon_Seitenzahlen" size="large" onAction="Seitenanzahl_einblenden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NovaPath_docPath>G:\VQ\02 Abt QQP\02_QZ\18 Modul Barrieren abbauen 2021\Unterstützende Materialien\Barrieren identifizieren_1.0 220121.pptx</NovaPath_docPath>
</file>

<file path=customXml/item10.xml><?xml version="1.0" encoding="utf-8"?>
<nXeGKudETKPeaCNGFh5i5IeuWeXv6XDtePDOrtUSOqWwmvYa7PTRiLQvIZkriN4zFxEJfkpx7yiWurrFRQTw>wET7z3APVwWLb5suGR4vTrhDRZJozxrRzOAhwYFpvHz9eQHoa02Xka3de7sjEXtf</nXeGKudETKPeaCNGFh5i5IeuWeXv6XDtePDOrtUSOqWwmvYa7PTRiLQvIZkriN4zFxEJfkpx7yiWurrFRQTw>
</file>

<file path=customXml/item11.xml><?xml version="1.0" encoding="utf-8"?>
<NovaPath_DocumentType>0</NovaPath_DocumentType>
</file>

<file path=customXml/item12.xml><?xml version="1.0" encoding="utf-8"?>
<nXeGKudETKPeaCNGFh5i7KB6PCgefevITs3IW5zvHkDTq2cPPZVDzitehfVaR>xXOERgJrn4wgiPpGYa05bg==</nXeGKudETKPeaCNGFh5i7KB6PCgefevITs3IW5zvHkDTq2cPPZVDzitehfVaR>
</file>

<file path=customXml/item13.xml><?xml version="1.0" encoding="utf-8"?>
<NovaPath_tenantID>9DCB34AE-E0A9-4144-BA74-8A1BCA5AC9A5</NovaPath_tenantID>
</file>

<file path=customXml/item14.xml><?xml version="1.0" encoding="utf-8"?>
<nXeGKudETKPeaCNGFh5iKXsadLDxTRe0xbrxgS3asWaSdlBY0sLX5pYu7jLmo>PuHLcbmjKLgFtJQwvqW1GdTmHlNFzFGC1cWK9gPNG1c5ncSow0/56HT7+qfVTYtAEB7HLIX7yoUeCqOuwANeWu8CxpyrVuJ2cldDTRjGKeg=</nXeGKudETKPeaCNGFh5iKXsadLDxTRe0xbrxgS3asWaSdlBY0sLX5pYu7jLmo>
</file>

<file path=customXml/item15.xml><?xml version="1.0" encoding="utf-8"?>
<NovaPath_docIDOld>QLRCSNXD6IJ8HPH6IF9CFLT62J</NovaPath_docIDOld>
</file>

<file path=customXml/item16.xml><?xml version="1.0" encoding="utf-8"?>
<nXeGKudETKPeaCNGFh5i5JKJLOqxkMZWB6LsYfMaI9RtbpE1WkCpXazESWus5B>waRU2X0dy5ag+HNcmHRYYxGjUX9J2hf/PAGiCIOAzM18UFKUEtZJUIRWXsmMiatw0WrbEUL7UbO90tFsZkcvkw==</nXeGKudETKPeaCNGFh5i5JKJLOqxkMZWB6LsYfMaI9RtbpE1WkCpXazESWus5B>
</file>

<file path=customXml/item17.xml><?xml version="1.0" encoding="utf-8"?>
<NovaPath_versionInfo>5.1.0.13233</NovaPath_versionInfo>
</file>

<file path=customXml/item18.xml><?xml version="1.0" encoding="utf-8"?>
<nXeGKudETKPeaCNGFh5i8sltj09I1nJ8AlBUytNZ1Ehih9jnZMZtoeNI9UMZ5>zhhFcvadLHQ/CwvmgHA6WraYRSZtfHSAoCtkBwuwJBs=</nXeGKudETKPeaCNGFh5i8sltj09I1nJ8AlBUytNZ1Ehih9jnZMZtoeNI9UMZ5>
</file>

<file path=customXml/item19.xml><?xml version="1.0" encoding="utf-8"?>
<NovaPath_docOwner>shansel</NovaPath_docOwner>
</file>

<file path=customXml/item2.xml><?xml version="1.0" encoding="utf-8"?>
<nXeGKudETKPeaCNGFh5i0BGlH9ci87cLWvMx3DlPzuAPh2gY9s703zKUS7uW>bG9u5hiVY2VyXsyeTg4HuM4mjGofmoFWRG1lVkXOlshvBRH17vUvEAMhkoiER9HQQU9TBpe7y3FWhtnACxdpzx/npThd0QCd2o2AopI1d2A7GdyodNtfOGcVO2Xe7TVo7HuRWfoGgiPzVFk7eKFEx84rPGL7Y93qNsyjTGFrjVMNKmQr904N909O1BpqWROLvfc3GAIHuZUufq97EWfK/WvH26aeYfe5gkGLUh5IypuzGfmXMp9y4f14+CA6UA7AmotLn6VNs7jWQrQDN/Bv9iL2OLKL7ftQc8cx5bcUa/bGmXH2kYaZgQ8rSrGoOJtIg6DM8qL1SQRmWGpNSakvyw==</nXeGKudETKPeaCNGFh5i0BGlH9ci87cLWvMx3DlPzuAPh2gY9s703zKUS7uW>
</file>

<file path=customXml/item20.xml><?xml version="1.0" encoding="utf-8"?>
<nXeGKudETKPeaCNGFh5i2aVdoOsLYjULCdH7T707tDyRRmguot4fEcJ2iD6f9>8MlZRzwugiVAZk7VqyTooA==</nXeGKudETKPeaCNGFh5i2aVdoOsLYjULCdH7T707tDyRRmguot4fEcJ2iD6f9>
</file>

<file path=customXml/item21.xml><?xml version="1.0" encoding="utf-8"?>
<NovaPath_docClass>Öffentlich</NovaPath_docClass>
</file>

<file path=customXml/item22.xml><?xml version="1.0" encoding="utf-8"?>
<nXeGKudETKPeaCNGFh5ix5fP7fSWtl37NIroXmZyHIynb9qBde2n67FOJFV2>OB+yx8HZHQ9axHzCsxV+h2/qHVc3e8YVcd+ESYpLQZw=</nXeGKudETKPeaCNGFh5ix5fP7fSWtl37NIroXmZyHIynb9qBde2n67FOJFV2>
</file>

<file path=customXml/item23.xml><?xml version="1.0" encoding="utf-8"?>
<NovaPath_docClassID>6CA019EB8FF94A03814DB69A6FE59E88</NovaPath_docClassID>
</file>

<file path=customXml/item24.xml><?xml version="1.0" encoding="utf-8"?>
<nXeGKudETKPeaCNGFh5ix5fP7fSWtl37NIroXmYBQsS1cecqKZfGozr8W9iy>Wjz5uNH3UP3EsLHZlkwce+HAjdakvE7YrI/u5Rgln5g5WP9k+AjbGT71wyoUH2brRSbGCAG95ayEkd0Z87oX+J5TSctJaPXVlSvPg2Xp/TY=</nXeGKudETKPeaCNGFh5ix5fP7fSWtl37NIroXmYBQsS1cecqKZfGozr8W9iy>
</file>

<file path=customXml/item25.xml><?xml version="1.0" encoding="utf-8"?>
<NovaPath_docClassDate>08/28/2019 13:11:10</NovaPath_docClassDate>
</file>

<file path=customXml/item26.xml><?xml version="1.0" encoding="utf-8"?>
<nXeGKudETKPeaCNGFh5ix5fP7fSWtl37NIroXmZN38TajkfZeW3Vf6bvmNn8>RsGmm2DSHKrieF9O00gpW3Kd2Jx1o+1QOzoohHAObewFb2NOwJJEs8HrkpDzQDBy</nXeGKudETKPeaCNGFh5ix5fP7fSWtl37NIroXmZN38TajkfZeW3Vf6bvmNn8>
</file>

<file path=customXml/item27.xml><?xml version="1.0" encoding="utf-8"?>
<NovaPath_severityLevel>1000</NovaPath_severityLevel>
</file>

<file path=customXml/item28.xml><?xml version="1.0" encoding="utf-8"?>
<nXeGKudETKPeaCNGFh5iwUzzYZDrQrCHKPfejBusKNvQLcln0aiewszm1omL74>wt3k18vrF6nuIHnJw37BkQ==</nXeGKudETKPeaCNGFh5iwUzzYZDrQrCHKPfejBusKNvQLcln0aiewszm1omL74>
</file>

<file path=customXml/item3.xml><?xml version="1.0" encoding="utf-8"?>
<NovaPath_docName>Barrieren identifizieren_1.0 220121.pptx</NovaPath_docName>
</file>

<file path=customXml/item4.xml><?xml version="1.0" encoding="utf-8"?>
<nXeGKudETKPeaCNGFh5i7cKyawAjgyQn9gyiebCxx1jD9eHXSWW9Lib2F1j9>tOWqg+uMJowtrANC9QlvnhpYJ4RBTJV0/3Je6KAbbk1xUpyiFKkq1RHBkG1RArdJqElzBzvsvgWm48HSVj/TsEcF+7GEAEojYtVAIbef3zGsIjc5DKGhVedMgqwWaWKp</nXeGKudETKPeaCNGFh5i7cKyawAjgyQn9gyiebCxx1jD9eHXSWW9Lib2F1j9>
</file>

<file path=customXml/item5.xml><?xml version="1.0" encoding="utf-8"?>
<NovaPath_docID>QK8ILPHG9EBATCZ3U8E0VOSKHB</NovaPath_docID>
</file>

<file path=customXml/item6.xml><?xml version="1.0" encoding="utf-8"?>
<nXeGKudETKPeaCNGFh5iTSI5UodjD94nh7U7VklxY>/TKEc3fXsa/VVo/rT04CnlZuVAzP3UcOQcJJ+DN7jfsLpTdVrki6FiVwnadoXT4vhNvohDjYpJBOOax3d6b+2Q==</nXeGKudETKPeaCNGFh5iTSI5UodjD94nh7U7VklxY>
</file>

<file path=customXml/item7.xml><?xml version="1.0" encoding="utf-8"?>
<NovaPath_docAuthor>Quasdorf, Ingrid (KBV)</NovaPath_docAuthor>
</file>

<file path=customXml/item8.xml><?xml version="1.0" encoding="utf-8"?>
<nXeGKudETKPeaCNGFh5iyLk1gcWWJqTgFQk8wGFUmjFC0m6hdwbr2zDsrBNVqK>6mqraH7pI1LP1aGL1w4htQuITfNP6LOvDLOBk2E7KEOMWvGYQHtwg0qbx+pf6EVZ</nXeGKudETKPeaCNGFh5iyLk1gcWWJqTgFQk8wGFUmjFC0m6hdwbr2zDsrBNVqK>
</file>

<file path=customXml/item9.xml><?xml version="1.0" encoding="utf-8"?>
<NovaPath_baseApplication>Microsoft PowerPoint</NovaPath_baseApplication>
</file>

<file path=customXml/itemProps1.xml><?xml version="1.0" encoding="utf-8"?>
<ds:datastoreItem xmlns:ds="http://schemas.openxmlformats.org/officeDocument/2006/customXml" ds:itemID="{4EA3894A-3714-4B12-854B-9E09D1889857}">
  <ds:schemaRefs/>
</ds:datastoreItem>
</file>

<file path=customXml/itemProps10.xml><?xml version="1.0" encoding="utf-8"?>
<ds:datastoreItem xmlns:ds="http://schemas.openxmlformats.org/officeDocument/2006/customXml" ds:itemID="{AD3BB8C5-FD7F-415A-92F7-C5DFE2174867}">
  <ds:schemaRefs/>
</ds:datastoreItem>
</file>

<file path=customXml/itemProps11.xml><?xml version="1.0" encoding="utf-8"?>
<ds:datastoreItem xmlns:ds="http://schemas.openxmlformats.org/officeDocument/2006/customXml" ds:itemID="{56E79446-9B2E-438E-A219-A6621F274B8F}">
  <ds:schemaRefs/>
</ds:datastoreItem>
</file>

<file path=customXml/itemProps12.xml><?xml version="1.0" encoding="utf-8"?>
<ds:datastoreItem xmlns:ds="http://schemas.openxmlformats.org/officeDocument/2006/customXml" ds:itemID="{439FD7A3-BF62-4BE4-8310-19D814E8EB74}">
  <ds:schemaRefs/>
</ds:datastoreItem>
</file>

<file path=customXml/itemProps13.xml><?xml version="1.0" encoding="utf-8"?>
<ds:datastoreItem xmlns:ds="http://schemas.openxmlformats.org/officeDocument/2006/customXml" ds:itemID="{D054C692-8EAD-40EB-A921-954F40907564}">
  <ds:schemaRefs/>
</ds:datastoreItem>
</file>

<file path=customXml/itemProps14.xml><?xml version="1.0" encoding="utf-8"?>
<ds:datastoreItem xmlns:ds="http://schemas.openxmlformats.org/officeDocument/2006/customXml" ds:itemID="{A92082CB-3014-4801-A2D9-906DF69B4552}">
  <ds:schemaRefs/>
</ds:datastoreItem>
</file>

<file path=customXml/itemProps15.xml><?xml version="1.0" encoding="utf-8"?>
<ds:datastoreItem xmlns:ds="http://schemas.openxmlformats.org/officeDocument/2006/customXml" ds:itemID="{66FBA67C-EF3B-4D5E-ADBE-C3AA6633E793}">
  <ds:schemaRefs/>
</ds:datastoreItem>
</file>

<file path=customXml/itemProps16.xml><?xml version="1.0" encoding="utf-8"?>
<ds:datastoreItem xmlns:ds="http://schemas.openxmlformats.org/officeDocument/2006/customXml" ds:itemID="{E68C478F-4215-4AEF-944A-397A95D37E95}">
  <ds:schemaRefs/>
</ds:datastoreItem>
</file>

<file path=customXml/itemProps17.xml><?xml version="1.0" encoding="utf-8"?>
<ds:datastoreItem xmlns:ds="http://schemas.openxmlformats.org/officeDocument/2006/customXml" ds:itemID="{CD930783-0383-43D8-8669-75036EF34171}">
  <ds:schemaRefs/>
</ds:datastoreItem>
</file>

<file path=customXml/itemProps18.xml><?xml version="1.0" encoding="utf-8"?>
<ds:datastoreItem xmlns:ds="http://schemas.openxmlformats.org/officeDocument/2006/customXml" ds:itemID="{EFA54098-97BC-4279-86A1-DEB87943348F}">
  <ds:schemaRefs/>
</ds:datastoreItem>
</file>

<file path=customXml/itemProps19.xml><?xml version="1.0" encoding="utf-8"?>
<ds:datastoreItem xmlns:ds="http://schemas.openxmlformats.org/officeDocument/2006/customXml" ds:itemID="{841EC91C-37BC-4483-8B8D-9A56927CFCDE}">
  <ds:schemaRefs/>
</ds:datastoreItem>
</file>

<file path=customXml/itemProps2.xml><?xml version="1.0" encoding="utf-8"?>
<ds:datastoreItem xmlns:ds="http://schemas.openxmlformats.org/officeDocument/2006/customXml" ds:itemID="{7E2B0D50-357C-4FE9-B28E-43ED53924DAE}">
  <ds:schemaRefs/>
</ds:datastoreItem>
</file>

<file path=customXml/itemProps20.xml><?xml version="1.0" encoding="utf-8"?>
<ds:datastoreItem xmlns:ds="http://schemas.openxmlformats.org/officeDocument/2006/customXml" ds:itemID="{80F1A0B8-A53B-46F4-8948-833F13D4EFE8}">
  <ds:schemaRefs/>
</ds:datastoreItem>
</file>

<file path=customXml/itemProps21.xml><?xml version="1.0" encoding="utf-8"?>
<ds:datastoreItem xmlns:ds="http://schemas.openxmlformats.org/officeDocument/2006/customXml" ds:itemID="{D72D29B3-0211-4A8E-B6B9-B629A5CF8A50}">
  <ds:schemaRefs/>
</ds:datastoreItem>
</file>

<file path=customXml/itemProps22.xml><?xml version="1.0" encoding="utf-8"?>
<ds:datastoreItem xmlns:ds="http://schemas.openxmlformats.org/officeDocument/2006/customXml" ds:itemID="{36A050FB-3742-4AA0-AC7B-7E2872A3C1BE}">
  <ds:schemaRefs/>
</ds:datastoreItem>
</file>

<file path=customXml/itemProps23.xml><?xml version="1.0" encoding="utf-8"?>
<ds:datastoreItem xmlns:ds="http://schemas.openxmlformats.org/officeDocument/2006/customXml" ds:itemID="{C707F8D4-183B-4F42-8F03-86AE48EF8C2D}">
  <ds:schemaRefs/>
</ds:datastoreItem>
</file>

<file path=customXml/itemProps24.xml><?xml version="1.0" encoding="utf-8"?>
<ds:datastoreItem xmlns:ds="http://schemas.openxmlformats.org/officeDocument/2006/customXml" ds:itemID="{E0155F65-ADA1-435E-A135-C8B9993AA6F9}">
  <ds:schemaRefs/>
</ds:datastoreItem>
</file>

<file path=customXml/itemProps25.xml><?xml version="1.0" encoding="utf-8"?>
<ds:datastoreItem xmlns:ds="http://schemas.openxmlformats.org/officeDocument/2006/customXml" ds:itemID="{5B7FBAC1-DD87-41F9-AEF1-F9C832E00B13}">
  <ds:schemaRefs/>
</ds:datastoreItem>
</file>

<file path=customXml/itemProps26.xml><?xml version="1.0" encoding="utf-8"?>
<ds:datastoreItem xmlns:ds="http://schemas.openxmlformats.org/officeDocument/2006/customXml" ds:itemID="{D1508D38-0090-45F3-A2A5-50C97A360764}">
  <ds:schemaRefs/>
</ds:datastoreItem>
</file>

<file path=customXml/itemProps27.xml><?xml version="1.0" encoding="utf-8"?>
<ds:datastoreItem xmlns:ds="http://schemas.openxmlformats.org/officeDocument/2006/customXml" ds:itemID="{7CDA7053-77D6-4EE1-A51D-3B349F49522B}">
  <ds:schemaRefs/>
</ds:datastoreItem>
</file>

<file path=customXml/itemProps28.xml><?xml version="1.0" encoding="utf-8"?>
<ds:datastoreItem xmlns:ds="http://schemas.openxmlformats.org/officeDocument/2006/customXml" ds:itemID="{6999F4E3-33EB-46F9-998E-01CEC9118B17}">
  <ds:schemaRefs/>
</ds:datastoreItem>
</file>

<file path=customXml/itemProps3.xml><?xml version="1.0" encoding="utf-8"?>
<ds:datastoreItem xmlns:ds="http://schemas.openxmlformats.org/officeDocument/2006/customXml" ds:itemID="{839F8D36-A98D-4E67-BA3B-E04AAC040234}">
  <ds:schemaRefs/>
</ds:datastoreItem>
</file>

<file path=customXml/itemProps4.xml><?xml version="1.0" encoding="utf-8"?>
<ds:datastoreItem xmlns:ds="http://schemas.openxmlformats.org/officeDocument/2006/customXml" ds:itemID="{80D5137C-C6B0-4CA2-BFB8-3A994BAB799E}">
  <ds:schemaRefs/>
</ds:datastoreItem>
</file>

<file path=customXml/itemProps5.xml><?xml version="1.0" encoding="utf-8"?>
<ds:datastoreItem xmlns:ds="http://schemas.openxmlformats.org/officeDocument/2006/customXml" ds:itemID="{22768FCB-0C7D-47AC-80E0-F146D0C10F2C}">
  <ds:schemaRefs/>
</ds:datastoreItem>
</file>

<file path=customXml/itemProps6.xml><?xml version="1.0" encoding="utf-8"?>
<ds:datastoreItem xmlns:ds="http://schemas.openxmlformats.org/officeDocument/2006/customXml" ds:itemID="{A1AF0752-4067-4EF5-A346-FE2B5D7F89E1}">
  <ds:schemaRefs/>
</ds:datastoreItem>
</file>

<file path=customXml/itemProps7.xml><?xml version="1.0" encoding="utf-8"?>
<ds:datastoreItem xmlns:ds="http://schemas.openxmlformats.org/officeDocument/2006/customXml" ds:itemID="{685839DA-21B6-450F-928F-55E9A9D6C404}">
  <ds:schemaRefs/>
</ds:datastoreItem>
</file>

<file path=customXml/itemProps8.xml><?xml version="1.0" encoding="utf-8"?>
<ds:datastoreItem xmlns:ds="http://schemas.openxmlformats.org/officeDocument/2006/customXml" ds:itemID="{DF85835E-238A-4287-AEC9-D749642198AD}">
  <ds:schemaRefs/>
</ds:datastoreItem>
</file>

<file path=customXml/itemProps9.xml><?xml version="1.0" encoding="utf-8"?>
<ds:datastoreItem xmlns:ds="http://schemas.openxmlformats.org/officeDocument/2006/customXml" ds:itemID="{419FE171-5294-4F79-BBAF-6202389425F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997</Words>
  <Application>Microsoft Office PowerPoint</Application>
  <PresentationFormat>Breitbild</PresentationFormat>
  <Paragraphs>144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PowerPoint Master KBV</vt:lpstr>
      <vt:lpstr>1_PowerPoint Master KBV</vt:lpstr>
      <vt:lpstr>  Barrierearme Praxis - Einführung</vt:lpstr>
      <vt:lpstr>Ziele für die Bearbeitung des Themas im QZ</vt:lpstr>
      <vt:lpstr>Visionen</vt:lpstr>
      <vt:lpstr>Gesetzliche und normative Grundlagen</vt:lpstr>
      <vt:lpstr>Definition „barrierefrei“ im technischen Sinn</vt:lpstr>
      <vt:lpstr>Hintergrund</vt:lpstr>
      <vt:lpstr>Definition „barrierearm“</vt:lpstr>
      <vt:lpstr>Arten von Einschränkungen</vt:lpstr>
      <vt:lpstr>Arten von Einschränkungen</vt:lpstr>
      <vt:lpstr>Arten von Barrieren (Beispiele)</vt:lpstr>
      <vt:lpstr>Barrieren abbauen (I), zum Beispiel</vt:lpstr>
      <vt:lpstr>Barrieren abbauen (II), zum Beispiel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Demenz maximal drei Zeilen 36,5 pt bold gb</dc:title>
  <dc:creator>Quasdorf, Ingrid (KBV)</dc:creator>
  <cp:lastModifiedBy>KBV</cp:lastModifiedBy>
  <cp:revision>174</cp:revision>
  <cp:lastPrinted>2022-01-19T12:15:17Z</cp:lastPrinted>
  <dcterms:created xsi:type="dcterms:W3CDTF">2020-07-21T07:12:36Z</dcterms:created>
  <dcterms:modified xsi:type="dcterms:W3CDTF">2022-10-05T06:23:10Z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kumenten-ID">
    <vt:lpwstr>QK8ILPHG9EBATCZ3U8E0VOSKHB</vt:lpwstr>
  </property>
  <property fmtid="{D5CDD505-2E9C-101B-9397-08002B2CF9AE}" pid="3" name="NovaPath-Version">
    <vt:lpwstr>5.1.0.13233</vt:lpwstr>
  </property>
  <property fmtid="{D5CDD505-2E9C-101B-9397-08002B2CF9AE}" pid="4" name="Klassifizierung">
    <vt:lpwstr>Öffentlich</vt:lpwstr>
  </property>
  <property fmtid="{D5CDD505-2E9C-101B-9397-08002B2CF9AE}" pid="5" name="Klassifizierungs-Id">
    <vt:lpwstr>6CA019EB8FF94A03814DB69A6FE59E88</vt:lpwstr>
  </property>
  <property fmtid="{D5CDD505-2E9C-101B-9397-08002B2CF9AE}" pid="6" name="Klassifizierungs-Datum">
    <vt:lpwstr>08/28/2019 13:11:10</vt:lpwstr>
  </property>
  <property fmtid="{D5CDD505-2E9C-101B-9397-08002B2CF9AE}" pid="7" name="NovaPath-SeverityName">
    <vt:lpwstr>Ohne</vt:lpwstr>
  </property>
  <property fmtid="{D5CDD505-2E9C-101B-9397-08002B2CF9AE}" pid="8" name="NovaPath-SeverityLevel">
    <vt:lpwstr>1000</vt:lpwstr>
  </property>
</Properties>
</file>